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8"/>
  </p:notesMasterIdLst>
  <p:sldIdLst>
    <p:sldId id="256" r:id="rId2"/>
    <p:sldId id="538" r:id="rId3"/>
    <p:sldId id="431" r:id="rId4"/>
    <p:sldId id="261" r:id="rId5"/>
    <p:sldId id="539" r:id="rId6"/>
    <p:sldId id="540" r:id="rId7"/>
    <p:sldId id="427" r:id="rId8"/>
    <p:sldId id="279" r:id="rId9"/>
    <p:sldId id="577" r:id="rId10"/>
    <p:sldId id="271" r:id="rId11"/>
    <p:sldId id="413" r:id="rId12"/>
    <p:sldId id="624" r:id="rId13"/>
    <p:sldId id="544" r:id="rId14"/>
    <p:sldId id="625" r:id="rId15"/>
    <p:sldId id="623" r:id="rId16"/>
    <p:sldId id="417" r:id="rId17"/>
    <p:sldId id="287" r:id="rId18"/>
    <p:sldId id="298" r:id="rId19"/>
    <p:sldId id="580" r:id="rId20"/>
    <p:sldId id="581" r:id="rId21"/>
    <p:sldId id="498" r:id="rId22"/>
    <p:sldId id="500" r:id="rId23"/>
    <p:sldId id="501" r:id="rId24"/>
    <p:sldId id="502" r:id="rId25"/>
    <p:sldId id="503" r:id="rId26"/>
    <p:sldId id="504" r:id="rId27"/>
    <p:sldId id="505" r:id="rId28"/>
    <p:sldId id="627" r:id="rId29"/>
    <p:sldId id="300" r:id="rId30"/>
    <p:sldId id="323" r:id="rId31"/>
    <p:sldId id="324" r:id="rId32"/>
    <p:sldId id="626" r:id="rId33"/>
    <p:sldId id="564" r:id="rId34"/>
    <p:sldId id="634" r:id="rId35"/>
    <p:sldId id="569" r:id="rId36"/>
    <p:sldId id="474" r:id="rId37"/>
    <p:sldId id="565" r:id="rId38"/>
    <p:sldId id="582" r:id="rId39"/>
    <p:sldId id="561" r:id="rId40"/>
    <p:sldId id="563" r:id="rId41"/>
    <p:sldId id="568" r:id="rId42"/>
    <p:sldId id="289" r:id="rId43"/>
    <p:sldId id="332" r:id="rId44"/>
    <p:sldId id="572" r:id="rId45"/>
    <p:sldId id="574" r:id="rId46"/>
    <p:sldId id="457" r:id="rId47"/>
    <p:sldId id="346" r:id="rId48"/>
    <p:sldId id="347" r:id="rId49"/>
    <p:sldId id="361" r:id="rId50"/>
    <p:sldId id="467" r:id="rId51"/>
    <p:sldId id="575" r:id="rId52"/>
    <p:sldId id="576" r:id="rId53"/>
    <p:sldId id="586" r:id="rId54"/>
    <p:sldId id="629" r:id="rId55"/>
    <p:sldId id="291" r:id="rId56"/>
    <p:sldId id="359" r:id="rId57"/>
    <p:sldId id="358" r:id="rId58"/>
    <p:sldId id="588" r:id="rId59"/>
    <p:sldId id="591" r:id="rId60"/>
    <p:sldId id="531" r:id="rId61"/>
    <p:sldId id="532" r:id="rId62"/>
    <p:sldId id="389" r:id="rId63"/>
    <p:sldId id="534" r:id="rId64"/>
    <p:sldId id="528" r:id="rId65"/>
    <p:sldId id="530" r:id="rId66"/>
    <p:sldId id="458" r:id="rId67"/>
    <p:sldId id="633" r:id="rId68"/>
    <p:sldId id="290" r:id="rId69"/>
    <p:sldId id="601" r:id="rId70"/>
    <p:sldId id="480" r:id="rId71"/>
    <p:sldId id="479" r:id="rId72"/>
    <p:sldId id="516" r:id="rId73"/>
    <p:sldId id="293" r:id="rId74"/>
    <p:sldId id="598" r:id="rId75"/>
    <p:sldId id="600" r:id="rId76"/>
    <p:sldId id="619" r:id="rId77"/>
    <p:sldId id="620" r:id="rId78"/>
    <p:sldId id="621" r:id="rId79"/>
    <p:sldId id="560" r:id="rId80"/>
    <p:sldId id="632" r:id="rId81"/>
    <p:sldId id="631" r:id="rId82"/>
    <p:sldId id="604" r:id="rId83"/>
    <p:sldId id="605" r:id="rId84"/>
    <p:sldId id="617" r:id="rId85"/>
    <p:sldId id="606" r:id="rId86"/>
    <p:sldId id="607" r:id="rId87"/>
    <p:sldId id="608" r:id="rId88"/>
    <p:sldId id="609" r:id="rId89"/>
    <p:sldId id="610" r:id="rId90"/>
    <p:sldId id="611" r:id="rId91"/>
    <p:sldId id="612" r:id="rId92"/>
    <p:sldId id="618" r:id="rId93"/>
    <p:sldId id="613" r:id="rId94"/>
    <p:sldId id="614" r:id="rId95"/>
    <p:sldId id="615" r:id="rId96"/>
    <p:sldId id="616" r:id="rId9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1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FFFF00"/>
    <a:srgbClr val="663300"/>
    <a:srgbClr val="C89800"/>
    <a:srgbClr val="1919FE"/>
    <a:srgbClr val="2E6CA4"/>
    <a:srgbClr val="B80404"/>
    <a:srgbClr val="9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76295" autoAdjust="0"/>
  </p:normalViewPr>
  <p:slideViewPr>
    <p:cSldViewPr snapToGrid="0">
      <p:cViewPr varScale="1">
        <p:scale>
          <a:sx n="113" d="100"/>
          <a:sy n="113" d="100"/>
        </p:scale>
        <p:origin x="1338" y="96"/>
      </p:cViewPr>
      <p:guideLst>
        <p:guide orient="horz" pos="4224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2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image" Target="../media/image80.emf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06/06/2015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Premier slide: </a:t>
            </a:r>
            <a:r>
              <a:rPr lang="fr-FR" dirty="0" err="1" smtClean="0"/>
              <a:t>soctrace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27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Resituer par rapport à problématique</a:t>
            </a:r>
          </a:p>
          <a:p>
            <a:r>
              <a:rPr lang="fr-FR" dirty="0" smtClean="0"/>
              <a:t>En quoi ces outils ne permettent pas de faire ce que j’ai envie?</a:t>
            </a:r>
          </a:p>
          <a:p>
            <a:r>
              <a:rPr lang="fr-FR" dirty="0" smtClean="0"/>
              <a:t>Montrer</a:t>
            </a:r>
            <a:r>
              <a:rPr lang="fr-FR" baseline="0" dirty="0" smtClean="0"/>
              <a:t> tout de suite pourquoi ce n’est pas suffisant: avec Gantt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10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9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24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Dire sur le plan -&gt; que va-t-il</a:t>
            </a:r>
            <a:r>
              <a:rPr lang="fr-FR" baseline="0" dirty="0" smtClean="0"/>
              <a:t> y avoir comme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pour chaque partie</a:t>
            </a:r>
          </a:p>
          <a:p>
            <a:r>
              <a:rPr lang="fr-FR" baseline="0" dirty="0" smtClean="0"/>
              <a:t>Contributions?</a:t>
            </a:r>
          </a:p>
          <a:p>
            <a:r>
              <a:rPr lang="fr-FR" baseline="0" dirty="0" smtClean="0"/>
              <a:t>Collaborations?</a:t>
            </a:r>
          </a:p>
          <a:p>
            <a:r>
              <a:rPr lang="fr-FR" baseline="0" dirty="0" smtClean="0"/>
              <a:t>Attention aux pronoms (I,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, passif)</a:t>
            </a:r>
          </a:p>
          <a:p>
            <a:r>
              <a:rPr lang="fr-FR" baseline="0" dirty="0" smtClean="0"/>
              <a:t>Conclusion and future </a:t>
            </a:r>
            <a:r>
              <a:rPr lang="fr-FR" baseline="0" dirty="0" err="1" smtClean="0"/>
              <a:t>work</a:t>
            </a:r>
            <a:endParaRPr lang="fr-FR" baseline="0" dirty="0" smtClean="0"/>
          </a:p>
          <a:p>
            <a:r>
              <a:rPr lang="fr-FR" baseline="0" dirty="0" smtClean="0"/>
              <a:t>Travail fondamental</a:t>
            </a:r>
          </a:p>
          <a:p>
            <a:r>
              <a:rPr lang="fr-FR" baseline="0" dirty="0" err="1" smtClean="0"/>
              <a:t>Implementation</a:t>
            </a:r>
            <a:endParaRPr lang="fr-FR" baseline="0" dirty="0" smtClean="0"/>
          </a:p>
          <a:p>
            <a:r>
              <a:rPr lang="fr-FR" baseline="0" dirty="0" smtClean="0"/>
              <a:t>Robin: autre contexte (multi agent, </a:t>
            </a:r>
            <a:r>
              <a:rPr lang="fr-FR" baseline="0" dirty="0" err="1" smtClean="0"/>
              <a:t>rss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Quelles correspondances?</a:t>
            </a:r>
          </a:p>
          <a:p>
            <a:r>
              <a:rPr lang="fr-FR" baseline="0" dirty="0" smtClean="0"/>
              <a:t>Comment reprendre cette </a:t>
            </a:r>
            <a:r>
              <a:rPr lang="fr-FR" baseline="0" dirty="0" err="1" smtClean="0"/>
              <a:t>méthologie</a:t>
            </a:r>
            <a:r>
              <a:rPr lang="fr-FR" baseline="0" dirty="0" smtClean="0"/>
              <a:t> pour l’adapter à nos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QU’est-ce qui est spécifique?</a:t>
            </a:r>
          </a:p>
          <a:p>
            <a:r>
              <a:rPr lang="fr-FR" baseline="0" dirty="0" smtClean="0"/>
              <a:t>Robin: milliers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Nous: up to </a:t>
            </a:r>
            <a:r>
              <a:rPr lang="fr-FR" baseline="0" dirty="0" err="1" smtClean="0"/>
              <a:t>millard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6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56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653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496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Aggregation’s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Auteur :</a:t>
            </a:r>
            <a:r>
              <a:rPr lang="fr-FR" baseline="0" dirty="0" smtClean="0"/>
              <a:t> LP</a:t>
            </a:r>
          </a:p>
          <a:p>
            <a:r>
              <a:rPr lang="fr-FR" baseline="0" dirty="0" smtClean="0"/>
              <a:t>Rappeler que le contexte est différent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54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</a:t>
            </a:r>
            <a:r>
              <a:rPr lang="fr-FR" baseline="0" dirty="0" smtClean="0"/>
              <a:t> besoin de mettre </a:t>
            </a:r>
            <a:r>
              <a:rPr lang="fr-FR" baseline="0" dirty="0" err="1" smtClean="0"/>
              <a:t>sum</a:t>
            </a:r>
            <a:endParaRPr lang="fr-FR" baseline="0" dirty="0" smtClean="0"/>
          </a:p>
          <a:p>
            <a:r>
              <a:rPr lang="fr-FR" baseline="0" dirty="0" err="1" smtClean="0"/>
              <a:t>Redistrib</a:t>
            </a:r>
            <a:r>
              <a:rPr lang="fr-FR" baseline="0" dirty="0" smtClean="0"/>
              <a:t>? </a:t>
            </a:r>
          </a:p>
          <a:p>
            <a:r>
              <a:rPr lang="fr-FR" baseline="0" dirty="0" smtClean="0"/>
              <a:t>Pas forcément une redistribution: retenir une valeur caractéristique</a:t>
            </a:r>
          </a:p>
          <a:p>
            <a:r>
              <a:rPr lang="fr-FR" baseline="0" dirty="0" smtClean="0"/>
              <a:t>Mettre en premier (avant les notations)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veut contrôler la qualité de l’</a:t>
            </a:r>
            <a:r>
              <a:rPr lang="fr-FR" baseline="0" dirty="0" err="1" smtClean="0"/>
              <a:t>aggreg</a:t>
            </a:r>
            <a:endParaRPr lang="fr-FR" baseline="0" dirty="0" smtClean="0"/>
          </a:p>
          <a:p>
            <a:r>
              <a:rPr lang="fr-FR" baseline="0" dirty="0" smtClean="0"/>
              <a:t>Fleche noir? 2 opérations: perte d’info, mais gain en visibilité (15, 1, 6)</a:t>
            </a:r>
          </a:p>
          <a:p>
            <a:endParaRPr lang="fr-FR" baseline="0" dirty="0" smtClean="0"/>
          </a:p>
          <a:p>
            <a:r>
              <a:rPr lang="fr-FR" baseline="0" dirty="0" smtClean="0"/>
              <a:t>Annoncer: perte info :naturelle-&gt; théorie de l’info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45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Prendre</a:t>
            </a:r>
            <a:r>
              <a:rPr lang="fr-FR" baseline="0" dirty="0" smtClean="0"/>
              <a:t> des ex de partitions non incluses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92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00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d’intro</a:t>
            </a:r>
            <a:r>
              <a:rPr lang="fr-FR" baseline="0" dirty="0" smtClean="0"/>
              <a:t> aux applis parallèles</a:t>
            </a:r>
          </a:p>
          <a:p>
            <a:r>
              <a:rPr lang="fr-FR" baseline="0" dirty="0" smtClean="0"/>
              <a:t>Dans applis parallèles : tout le monde fait la même chose</a:t>
            </a:r>
          </a:p>
          <a:p>
            <a:r>
              <a:rPr lang="fr-FR" baseline="0" dirty="0" smtClean="0"/>
              <a:t>Perturbation? Tout le monde? Une partie seulement des ressources? Influence de la techno/network/ etc.</a:t>
            </a:r>
          </a:p>
          <a:p>
            <a:r>
              <a:rPr lang="fr-FR" baseline="0" dirty="0" smtClean="0"/>
              <a:t>Indiquer que plusieurs clusters sont impliqués, plus d’info sur l’</a:t>
            </a:r>
            <a:r>
              <a:rPr lang="fr-FR" baseline="0" dirty="0" err="1" smtClean="0"/>
              <a:t>xp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959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002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part de l’exemple : premier slide?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064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0594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1200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19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aux </a:t>
            </a:r>
            <a:r>
              <a:rPr lang="fr-FR" dirty="0" err="1" smtClean="0"/>
              <a:t>unavoidable</a:t>
            </a:r>
            <a:r>
              <a:rPr lang="fr-FR" dirty="0" smtClean="0"/>
              <a:t> </a:t>
            </a:r>
            <a:r>
              <a:rPr lang="fr-FR" dirty="0" err="1" smtClean="0"/>
              <a:t>redundancy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figure du haut?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 la hiérarchie</a:t>
            </a:r>
          </a:p>
          <a:p>
            <a:r>
              <a:rPr lang="fr-FR" dirty="0" smtClean="0"/>
              <a:t>Retravailler un peu le discours</a:t>
            </a:r>
          </a:p>
          <a:p>
            <a:r>
              <a:rPr lang="fr-FR" dirty="0" smtClean="0"/>
              <a:t>D’abord A, puis B, sur deux slides différents/séparer 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8896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128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Est-ce</a:t>
            </a:r>
            <a:r>
              <a:rPr lang="fr-FR" baseline="0" dirty="0" smtClean="0"/>
              <a:t> le meilleur exemple? Trop d’animations</a:t>
            </a:r>
          </a:p>
          <a:p>
            <a:r>
              <a:rPr lang="fr-FR" baseline="0" dirty="0" smtClean="0"/>
              <a:t>Virer titre?</a:t>
            </a:r>
          </a:p>
          <a:p>
            <a:r>
              <a:rPr lang="fr-FR" baseline="0" dirty="0" smtClean="0"/>
              <a:t>Retirer les autres icônes</a:t>
            </a:r>
          </a:p>
          <a:p>
            <a:r>
              <a:rPr lang="fr-FR" baseline="0" dirty="0" smtClean="0"/>
              <a:t>En quoi est-ce un problème? Comment faire pour débuguer ça?</a:t>
            </a:r>
          </a:p>
          <a:p>
            <a:r>
              <a:rPr lang="fr-FR" baseline="0" dirty="0" smtClean="0"/>
              <a:t>S’affranchir du fun : -&gt;</a:t>
            </a:r>
          </a:p>
          <a:p>
            <a:r>
              <a:rPr lang="fr-FR" baseline="0" dirty="0" smtClean="0"/>
              <a:t>Ex: slide suivant : ex: de code source compliqué d’encodage vidéo, etc.</a:t>
            </a:r>
          </a:p>
          <a:p>
            <a:r>
              <a:rPr lang="fr-FR" baseline="0" dirty="0" smtClean="0"/>
              <a:t>Problématique-&gt; bug, comment le trouver</a:t>
            </a:r>
          </a:p>
          <a:p>
            <a:r>
              <a:rPr lang="fr-FR" baseline="0" dirty="0" smtClean="0"/>
              <a:t>Granularité observation :24 </a:t>
            </a:r>
            <a:r>
              <a:rPr lang="fr-FR" baseline="0" dirty="0" err="1" smtClean="0"/>
              <a:t>img</a:t>
            </a:r>
            <a:r>
              <a:rPr lang="fr-FR" baseline="0" dirty="0" smtClean="0"/>
              <a:t>/s</a:t>
            </a:r>
          </a:p>
          <a:p>
            <a:r>
              <a:rPr lang="fr-FR" baseline="0" dirty="0" smtClean="0"/>
              <a:t>Code :instruction (nanoseconde) </a:t>
            </a:r>
          </a:p>
          <a:p>
            <a:r>
              <a:rPr lang="fr-FR" baseline="0" dirty="0" smtClean="0"/>
              <a:t>Une image : de l’ordre de plusieurs millions d’instructions (10?)</a:t>
            </a:r>
          </a:p>
          <a:p>
            <a:r>
              <a:rPr lang="fr-FR" baseline="0" dirty="0" smtClean="0"/>
              <a:t>Vidéo avec un plan séquence: plus net, et quelques coupures.</a:t>
            </a:r>
          </a:p>
          <a:p>
            <a:r>
              <a:rPr lang="fr-FR" baseline="0" dirty="0" smtClean="0"/>
              <a:t>/!\ virer l’autre vidéo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614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8875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24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1026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3578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0231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Mécanisme</a:t>
            </a:r>
            <a:r>
              <a:rPr lang="fr-FR" baseline="0" dirty="0" smtClean="0"/>
              <a:t> de sélection -&gt; groupes </a:t>
            </a:r>
            <a:r>
              <a:rPr lang="fr-FR" baseline="0" dirty="0" err="1" smtClean="0"/>
              <a:t>agrégeables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4628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6581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</a:t>
            </a:r>
            <a:r>
              <a:rPr lang="fr-FR" baseline="0" dirty="0" smtClean="0"/>
              <a:t> à la différence entre zoom et ça: ex: changement tranche de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5727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Mettre juste</a:t>
            </a:r>
            <a:r>
              <a:rPr lang="fr-FR" baseline="0" dirty="0" smtClean="0"/>
              <a:t> après la vidéo (</a:t>
            </a:r>
            <a:r>
              <a:rPr lang="fr-FR" baseline="0" dirty="0" err="1" smtClean="0"/>
              <a:t>gantt</a:t>
            </a:r>
            <a:r>
              <a:rPr lang="fr-FR" baseline="0" dirty="0" smtClean="0"/>
              <a:t> chart juste après…)</a:t>
            </a:r>
          </a:p>
          <a:p>
            <a:r>
              <a:rPr lang="fr-FR" baseline="0" dirty="0" smtClean="0"/>
              <a:t>Question? Où est ce que je trouve le problème?</a:t>
            </a:r>
          </a:p>
          <a:p>
            <a:r>
              <a:rPr lang="fr-FR" baseline="0" dirty="0" smtClean="0"/>
              <a:t>Gantt </a:t>
            </a:r>
            <a:r>
              <a:rPr lang="fr-FR" baseline="0" dirty="0" err="1" smtClean="0"/>
              <a:t>Krainry</a:t>
            </a:r>
            <a:endParaRPr lang="fr-FR" baseline="0" dirty="0" smtClean="0"/>
          </a:p>
          <a:p>
            <a:r>
              <a:rPr lang="fr-FR" baseline="0" dirty="0" smtClean="0"/>
              <a:t>Revenons au Gantt classique</a:t>
            </a:r>
          </a:p>
          <a:p>
            <a:r>
              <a:rPr lang="fr-FR" baseline="0" dirty="0" smtClean="0"/>
              <a:t>Refaire explication, voici comment on abouti au diagramme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7759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Laisser</a:t>
            </a:r>
            <a:r>
              <a:rPr lang="fr-FR" baseline="0" dirty="0" smtClean="0"/>
              <a:t> les flèches violettes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Titre trop long et pas adapté</a:t>
            </a:r>
          </a:p>
          <a:p>
            <a:endParaRPr lang="fr-FR" dirty="0" smtClean="0"/>
          </a:p>
          <a:p>
            <a:r>
              <a:rPr lang="fr-FR" dirty="0" smtClean="0"/>
              <a:t>Cache size pas au bon endroit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867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Contributions: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Ext LP temporel + </a:t>
            </a:r>
            <a:r>
              <a:rPr lang="fr-FR" dirty="0" err="1" smtClean="0"/>
              <a:t>datamodel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err="1" smtClean="0"/>
              <a:t>Algo</a:t>
            </a:r>
            <a:r>
              <a:rPr lang="fr-FR" dirty="0" smtClean="0"/>
              <a:t> ST </a:t>
            </a:r>
          </a:p>
          <a:p>
            <a:r>
              <a:rPr lang="fr-FR" dirty="0" smtClean="0"/>
              <a:t>-  Visu partition </a:t>
            </a:r>
            <a:r>
              <a:rPr lang="fr-FR" dirty="0" err="1" smtClean="0"/>
              <a:t>stacked</a:t>
            </a:r>
            <a:r>
              <a:rPr lang="fr-FR" dirty="0" smtClean="0"/>
              <a:t> bar chart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Agrégation visuelle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Virer</a:t>
            </a:r>
            <a:r>
              <a:rPr lang="fr-FR" baseline="0" dirty="0" smtClean="0"/>
              <a:t> dernier item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21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4286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6764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Interactivity</a:t>
            </a:r>
            <a:r>
              <a:rPr lang="fr-FR" dirty="0" smtClean="0"/>
              <a:t> pour </a:t>
            </a:r>
            <a:r>
              <a:rPr lang="fr-FR" dirty="0" err="1" smtClean="0"/>
              <a:t>trvaailler</a:t>
            </a:r>
            <a:r>
              <a:rPr lang="fr-FR" dirty="0" smtClean="0"/>
              <a:t> avec la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9633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217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375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Intéressant</a:t>
            </a:r>
          </a:p>
          <a:p>
            <a:r>
              <a:rPr lang="fr-FR" dirty="0" smtClean="0"/>
              <a:t>Titre : </a:t>
            </a:r>
            <a:r>
              <a:rPr lang="fr-FR" dirty="0" err="1" smtClean="0"/>
              <a:t>analysis</a:t>
            </a:r>
            <a:r>
              <a:rPr lang="fr-FR" dirty="0" smtClean="0"/>
              <a:t> flow</a:t>
            </a:r>
          </a:p>
          <a:p>
            <a:r>
              <a:rPr lang="fr-FR" dirty="0" smtClean="0"/>
              <a:t>Manque? Réagir sur 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Ex: améliorer code, changer </a:t>
            </a:r>
            <a:r>
              <a:rPr lang="fr-FR" baseline="0" dirty="0" err="1" smtClean="0"/>
              <a:t>platform</a:t>
            </a:r>
            <a:r>
              <a:rPr lang="fr-FR" baseline="0" dirty="0" smtClean="0"/>
              <a:t>, etc.</a:t>
            </a:r>
          </a:p>
          <a:p>
            <a:r>
              <a:rPr lang="fr-FR" baseline="0" dirty="0" smtClean="0"/>
              <a:t>Objectif : aider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 mieux appréhender l’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 à travers outils </a:t>
            </a:r>
            <a:r>
              <a:rPr lang="fr-FR" baseline="0" dirty="0" err="1" smtClean="0"/>
              <a:t>adpatés</a:t>
            </a:r>
            <a:endParaRPr lang="fr-FR" baseline="0" dirty="0" smtClean="0"/>
          </a:p>
          <a:p>
            <a:r>
              <a:rPr lang="fr-FR" baseline="0" dirty="0" err="1" smtClean="0"/>
              <a:t>Complex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r>
              <a:rPr lang="fr-FR" baseline="0" dirty="0" smtClean="0"/>
              <a:t> : je vais me restreindre à…</a:t>
            </a:r>
          </a:p>
          <a:p>
            <a:r>
              <a:rPr lang="fr-FR" baseline="0" dirty="0" smtClean="0"/>
              <a:t>Rajouter système observé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10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18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06/06/2015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06/06/2015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06/06/2015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06/06/2015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06/06/2015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06/06/2015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06/06/2015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06/06/2015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06/06/2015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.vsdx"/><Relationship Id="rId13" Type="http://schemas.microsoft.com/office/2007/relationships/hdphoto" Target="../media/hdphoto1.wdp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png"/><Relationship Id="rId11" Type="http://schemas.openxmlformats.org/officeDocument/2006/relationships/image" Target="../media/image39.png"/><Relationship Id="rId5" Type="http://schemas.openxmlformats.org/officeDocument/2006/relationships/image" Target="../media/image37.png"/><Relationship Id="rId10" Type="http://schemas.openxmlformats.org/officeDocument/2006/relationships/image" Target="../media/image11.png"/><Relationship Id="rId4" Type="http://schemas.openxmlformats.org/officeDocument/2006/relationships/image" Target="../media/image36.png"/><Relationship Id="rId9" Type="http://schemas.openxmlformats.org/officeDocument/2006/relationships/image" Target="../media/image35.emf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emf"/><Relationship Id="rId5" Type="http://schemas.openxmlformats.org/officeDocument/2006/relationships/package" Target="../embeddings/Dessin_Microsoft_Visio4.vsdx"/><Relationship Id="rId4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emf"/><Relationship Id="rId5" Type="http://schemas.openxmlformats.org/officeDocument/2006/relationships/package" Target="../embeddings/Dessin_Microsoft_Visio5.vsdx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emf"/><Relationship Id="rId5" Type="http://schemas.openxmlformats.org/officeDocument/2006/relationships/package" Target="../embeddings/Dessin_Microsoft_Visio6.vsdx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14.png"/><Relationship Id="rId10" Type="http://schemas.openxmlformats.org/officeDocument/2006/relationships/image" Target="../media/image53.jpeg"/><Relationship Id="rId4" Type="http://schemas.openxmlformats.org/officeDocument/2006/relationships/image" Target="../media/image49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oleObject" Target="../embeddings/oleObject7.bin"/><Relationship Id="rId7" Type="http://schemas.openxmlformats.org/officeDocument/2006/relationships/package" Target="../embeddings/Dessin_Microsoft_Visio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57.emf"/><Relationship Id="rId4" Type="http://schemas.openxmlformats.org/officeDocument/2006/relationships/package" Target="../embeddings/Dessin_Microsoft_Visio7.vsd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9.emf"/><Relationship Id="rId5" Type="http://schemas.openxmlformats.org/officeDocument/2006/relationships/package" Target="../embeddings/Dessin_Microsoft_Visio9.vsdx"/><Relationship Id="rId4" Type="http://schemas.openxmlformats.org/officeDocument/2006/relationships/oleObject" Target="../embeddings/oleObject9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7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60.wmf"/><Relationship Id="rId12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package" Target="../embeddings/Dessin_Microsoft_Visio10.vsdx"/><Relationship Id="rId11" Type="http://schemas.openxmlformats.org/officeDocument/2006/relationships/image" Target="../media/image64.png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63.png"/><Relationship Id="rId4" Type="http://schemas.openxmlformats.org/officeDocument/2006/relationships/image" Target="../media/image11.png"/><Relationship Id="rId9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1.wmf"/><Relationship Id="rId5" Type="http://schemas.openxmlformats.org/officeDocument/2006/relationships/package" Target="../embeddings/Dessin_Microsoft_Visio11.vsdx"/><Relationship Id="rId4" Type="http://schemas.openxmlformats.org/officeDocument/2006/relationships/oleObject" Target="../embeddings/oleObject11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5.png"/><Relationship Id="rId7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oleObject" Target="../embeddings/oleObject12.bin"/><Relationship Id="rId7" Type="http://schemas.openxmlformats.org/officeDocument/2006/relationships/package" Target="../embeddings/Dessin_Microsoft_Visio1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12.vsd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8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package" Target="../embeddings/Dessin_Microsoft_Visio14.vsdx"/><Relationship Id="rId5" Type="http://schemas.openxmlformats.org/officeDocument/2006/relationships/oleObject" Target="../embeddings/oleObject14.bin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1.emf"/><Relationship Id="rId5" Type="http://schemas.openxmlformats.org/officeDocument/2006/relationships/package" Target="../embeddings/Dessin_Microsoft_Visio15.vsdx"/><Relationship Id="rId4" Type="http://schemas.openxmlformats.org/officeDocument/2006/relationships/oleObject" Target="../embeddings/oleObject15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package" Target="../embeddings/Dessin_Microsoft_Visio19.vsdx"/><Relationship Id="rId18" Type="http://schemas.openxmlformats.org/officeDocument/2006/relationships/oleObject" Target="../embeddings/oleObject21.bin"/><Relationship Id="rId3" Type="http://schemas.openxmlformats.org/officeDocument/2006/relationships/oleObject" Target="../embeddings/oleObject16.bin"/><Relationship Id="rId21" Type="http://schemas.openxmlformats.org/officeDocument/2006/relationships/oleObject" Target="../embeddings/oleObject22.bin"/><Relationship Id="rId7" Type="http://schemas.openxmlformats.org/officeDocument/2006/relationships/package" Target="../embeddings/Dessin_Microsoft_Visio17.vsdx"/><Relationship Id="rId12" Type="http://schemas.openxmlformats.org/officeDocument/2006/relationships/oleObject" Target="../embeddings/oleObject19.bin"/><Relationship Id="rId17" Type="http://schemas.openxmlformats.org/officeDocument/2006/relationships/image" Target="../media/image85.emf"/><Relationship Id="rId2" Type="http://schemas.openxmlformats.org/officeDocument/2006/relationships/slideLayout" Target="../slideLayouts/slideLayout2.xml"/><Relationship Id="rId16" Type="http://schemas.openxmlformats.org/officeDocument/2006/relationships/package" Target="../embeddings/Dessin_Microsoft_Visio20.vsdx"/><Relationship Id="rId20" Type="http://schemas.openxmlformats.org/officeDocument/2006/relationships/image" Target="../media/image86.emf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83.emf"/><Relationship Id="rId5" Type="http://schemas.openxmlformats.org/officeDocument/2006/relationships/image" Target="../media/image80.emf"/><Relationship Id="rId15" Type="http://schemas.openxmlformats.org/officeDocument/2006/relationships/oleObject" Target="../embeddings/oleObject20.bin"/><Relationship Id="rId10" Type="http://schemas.openxmlformats.org/officeDocument/2006/relationships/package" Target="../embeddings/Dessin_Microsoft_Visio18.vsdx"/><Relationship Id="rId19" Type="http://schemas.openxmlformats.org/officeDocument/2006/relationships/package" Target="../embeddings/Dessin_Microsoft_Visio21.vsdx"/><Relationship Id="rId4" Type="http://schemas.openxmlformats.org/officeDocument/2006/relationships/package" Target="../embeddings/Dessin_Microsoft_Visio16.vsdx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84.emf"/><Relationship Id="rId22" Type="http://schemas.openxmlformats.org/officeDocument/2006/relationships/package" Target="../embeddings/Dessin_Microsoft_Visio22.vsd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7.emf"/><Relationship Id="rId5" Type="http://schemas.openxmlformats.org/officeDocument/2006/relationships/package" Target="../embeddings/Dessin_Microsoft_Visio23.vsdx"/><Relationship Id="rId4" Type="http://schemas.openxmlformats.org/officeDocument/2006/relationships/oleObject" Target="../embeddings/oleObject23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8.emf"/><Relationship Id="rId5" Type="http://schemas.openxmlformats.org/officeDocument/2006/relationships/package" Target="../embeddings/Dessin_Microsoft_Visio24.vsdx"/><Relationship Id="rId10" Type="http://schemas.openxmlformats.org/officeDocument/2006/relationships/image" Target="../media/image89.emf"/><Relationship Id="rId4" Type="http://schemas.openxmlformats.org/officeDocument/2006/relationships/oleObject" Target="../embeddings/oleObject24.bin"/><Relationship Id="rId9" Type="http://schemas.openxmlformats.org/officeDocument/2006/relationships/package" Target="../embeddings/Dessin_Microsoft_Visio25.vsdx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7.vsdx"/><Relationship Id="rId3" Type="http://schemas.openxmlformats.org/officeDocument/2006/relationships/notesSlide" Target="../notesSlides/notesSlide36.xml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0.emf"/><Relationship Id="rId5" Type="http://schemas.openxmlformats.org/officeDocument/2006/relationships/package" Target="../embeddings/Dessin_Microsoft_Visio26.vsdx"/><Relationship Id="rId10" Type="http://schemas.openxmlformats.org/officeDocument/2006/relationships/image" Target="../media/image89.pn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9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95.jpe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6.png"/><Relationship Id="rId5" Type="http://schemas.openxmlformats.org/officeDocument/2006/relationships/image" Target="../media/image94.e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9.emf"/><Relationship Id="rId5" Type="http://schemas.openxmlformats.org/officeDocument/2006/relationships/package" Target="../embeddings/Dessin_Microsoft_Visio28.vsdx"/><Relationship Id="rId4" Type="http://schemas.openxmlformats.org/officeDocument/2006/relationships/oleObject" Target="../embeddings/oleObject29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9.emf"/><Relationship Id="rId5" Type="http://schemas.openxmlformats.org/officeDocument/2006/relationships/package" Target="../embeddings/Dessin_Microsoft_Visio29.vsdx"/><Relationship Id="rId4" Type="http://schemas.openxmlformats.org/officeDocument/2006/relationships/oleObject" Target="../embeddings/oleObject30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9.emf"/><Relationship Id="rId5" Type="http://schemas.openxmlformats.org/officeDocument/2006/relationships/package" Target="../embeddings/Dessin_Microsoft_Visio30.vsdx"/><Relationship Id="rId4" Type="http://schemas.openxmlformats.org/officeDocument/2006/relationships/oleObject" Target="../embeddings/oleObject3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24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24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1.png"/><Relationship Id="rId3" Type="http://schemas.openxmlformats.org/officeDocument/2006/relationships/image" Target="../media/image14.png"/><Relationship Id="rId7" Type="http://schemas.openxmlformats.org/officeDocument/2006/relationships/image" Target="../media/image107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24.png"/><Relationship Id="rId5" Type="http://schemas.openxmlformats.org/officeDocument/2006/relationships/image" Target="../media/image51.png"/><Relationship Id="rId10" Type="http://schemas.openxmlformats.org/officeDocument/2006/relationships/image" Target="../media/image109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1.png"/><Relationship Id="rId3" Type="http://schemas.openxmlformats.org/officeDocument/2006/relationships/image" Target="../media/image14.png"/><Relationship Id="rId7" Type="http://schemas.openxmlformats.org/officeDocument/2006/relationships/image" Target="../media/image107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24.png"/><Relationship Id="rId5" Type="http://schemas.openxmlformats.org/officeDocument/2006/relationships/image" Target="../media/image51.png"/><Relationship Id="rId10" Type="http://schemas.openxmlformats.org/officeDocument/2006/relationships/image" Target="../media/image109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1.png"/><Relationship Id="rId3" Type="http://schemas.openxmlformats.org/officeDocument/2006/relationships/image" Target="../media/image14.png"/><Relationship Id="rId7" Type="http://schemas.openxmlformats.org/officeDocument/2006/relationships/image" Target="../media/image107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24.png"/><Relationship Id="rId5" Type="http://schemas.openxmlformats.org/officeDocument/2006/relationships/image" Target="../media/image51.png"/><Relationship Id="rId10" Type="http://schemas.openxmlformats.org/officeDocument/2006/relationships/image" Target="../media/image109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12.emf"/><Relationship Id="rId4" Type="http://schemas.openxmlformats.org/officeDocument/2006/relationships/oleObject" Target="../embeddings/oleObject32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11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14.emf"/><Relationship Id="rId5" Type="http://schemas.openxmlformats.org/officeDocument/2006/relationships/package" Target="../embeddings/Dessin_Microsoft_Visio31.vsdx"/><Relationship Id="rId4" Type="http://schemas.openxmlformats.org/officeDocument/2006/relationships/oleObject" Target="../embeddings/oleObject33.bin"/><Relationship Id="rId9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notesSlide" Target="../notesSlides/notesSlide53.xml"/><Relationship Id="rId7" Type="http://schemas.microsoft.com/office/2007/relationships/hdphoto" Target="../media/hdphoto6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20.png"/><Relationship Id="rId11" Type="http://schemas.openxmlformats.org/officeDocument/2006/relationships/image" Target="../media/image118.emf"/><Relationship Id="rId5" Type="http://schemas.openxmlformats.org/officeDocument/2006/relationships/image" Target="../media/image119.png"/><Relationship Id="rId10" Type="http://schemas.openxmlformats.org/officeDocument/2006/relationships/oleObject" Target="../embeddings/oleObject34.bin"/><Relationship Id="rId4" Type="http://schemas.openxmlformats.org/officeDocument/2006/relationships/image" Target="../media/image51.png"/><Relationship Id="rId9" Type="http://schemas.openxmlformats.org/officeDocument/2006/relationships/image" Target="../media/image11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70.png"/><Relationship Id="rId4" Type="http://schemas.openxmlformats.org/officeDocument/2006/relationships/image" Target="../media/image37.png"/><Relationship Id="rId9" Type="http://schemas.openxmlformats.org/officeDocument/2006/relationships/image" Target="../media/image2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35.emf"/><Relationship Id="rId4" Type="http://schemas.openxmlformats.org/officeDocument/2006/relationships/package" Target="../embeddings/Dessin_Microsoft_Visio32.vsdx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23.png"/><Relationship Id="rId4" Type="http://schemas.openxmlformats.org/officeDocument/2006/relationships/image" Target="../media/image3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emf"/><Relationship Id="rId5" Type="http://schemas.openxmlformats.org/officeDocument/2006/relationships/package" Target="../embeddings/Dessin_Microsoft_Visio1.vsdx"/><Relationship Id="rId4" Type="http://schemas.openxmlformats.org/officeDocument/2006/relationships/oleObject" Target="../embeddings/oleObject1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emf"/><Relationship Id="rId5" Type="http://schemas.openxmlformats.org/officeDocument/2006/relationships/package" Target="../embeddings/Dessin_Microsoft_Visio2.vsdx"/><Relationship Id="rId4" Type="http://schemas.openxmlformats.org/officeDocument/2006/relationships/oleObject" Target="../embeddings/oleObject2.bin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0" y="-2"/>
            <a:ext cx="9143999" cy="5281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Necessity</a:t>
            </a:r>
            <a:r>
              <a:rPr lang="fr-FR" dirty="0" smtClean="0"/>
              <a:t> of the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755995" y="2057569"/>
            <a:ext cx="1482709" cy="3170569"/>
            <a:chOff x="587829" y="1790700"/>
            <a:chExt cx="2144929" cy="4659097"/>
          </a:xfrm>
        </p:grpSpPr>
        <p:pic>
          <p:nvPicPr>
            <p:cNvPr id="5" name="Picture 6" descr="ey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708" y="3009901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ilt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4264489"/>
              <a:ext cx="121920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ist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558" y="5230596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lèche droite 5"/>
            <p:cNvSpPr/>
            <p:nvPr/>
          </p:nvSpPr>
          <p:spPr>
            <a:xfrm rot="5400000">
              <a:off x="-1308666" y="3823270"/>
              <a:ext cx="4250190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529645" y="4936901"/>
            <a:ext cx="1933069" cy="1933069"/>
            <a:chOff x="7203895" y="0"/>
            <a:chExt cx="1933069" cy="1933069"/>
          </a:xfrm>
        </p:grpSpPr>
        <p:pic>
          <p:nvPicPr>
            <p:cNvPr id="3080" name="Picture 8" descr="https://www.cs.umd.edu/users/ben/ben_6_10/5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90"/>
            <a:stretch/>
          </p:blipFill>
          <p:spPr bwMode="auto">
            <a:xfrm>
              <a:off x="7493106" y="281726"/>
              <a:ext cx="1354648" cy="150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sp>
        <p:nvSpPr>
          <p:cNvPr id="10" name="ZoneTexte 9"/>
          <p:cNvSpPr txBox="1"/>
          <p:nvPr/>
        </p:nvSpPr>
        <p:spPr>
          <a:xfrm>
            <a:off x="489190" y="5903435"/>
            <a:ext cx="6101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Ben </a:t>
            </a:r>
            <a:r>
              <a:rPr lang="fr-FR" sz="2800" b="1" dirty="0" err="1" smtClean="0"/>
              <a:t>Shneiderman</a:t>
            </a:r>
            <a:r>
              <a:rPr lang="fr-FR" sz="2800" b="1" dirty="0" smtClean="0"/>
              <a:t> – The </a:t>
            </a:r>
            <a:r>
              <a:rPr lang="fr-FR" sz="2800" b="1" dirty="0" err="1" smtClean="0"/>
              <a:t>Eyes</a:t>
            </a:r>
            <a:r>
              <a:rPr lang="fr-FR" sz="2800" b="1" dirty="0" smtClean="0"/>
              <a:t> Have It</a:t>
            </a:r>
            <a:endParaRPr lang="fr-FR" sz="28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2159455"/>
            <a:ext cx="5552197" cy="306868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smtClean="0"/>
              <a:t>Zoom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5" name="Picture 2" descr="http://www.google.fr/url?source=imglanding&amp;ct=img&amp;q=http://www.clipartbest.com/cliparts/KTn/eLr/KTneLrbbc.png&amp;sa=X&amp;ei=phBvVcfaDqbgywOL54K4Cg&amp;ved=0CAkQ8wc4IA&amp;usg=AFQjCNE3UIR_dtjRamf5ccfyrenlTHf0V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195" y="365127"/>
            <a:ext cx="933505" cy="8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35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102404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44" y="3613816"/>
            <a:ext cx="1098209" cy="109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32" y="1576943"/>
            <a:ext cx="1067214" cy="10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2" y="5179538"/>
            <a:ext cx="1449234" cy="14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277629" y="411558"/>
            <a:ext cx="7447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/>
              <a:t>3 </a:t>
            </a:r>
            <a:r>
              <a:rPr lang="fr-FR" sz="4400" b="1" dirty="0" err="1" smtClean="0"/>
              <a:t>factors</a:t>
            </a:r>
            <a:r>
              <a:rPr lang="fr-FR" sz="4400" b="1" dirty="0" smtClean="0"/>
              <a:t> </a:t>
            </a:r>
            <a:r>
              <a:rPr lang="fr-FR" sz="4400" b="1" dirty="0" err="1">
                <a:solidFill>
                  <a:srgbClr val="FF0000"/>
                </a:solidFill>
              </a:rPr>
              <a:t>O</a:t>
            </a:r>
            <a:r>
              <a:rPr lang="fr-FR" sz="4400" b="1" dirty="0" err="1" smtClean="0">
                <a:solidFill>
                  <a:srgbClr val="FF0000"/>
                </a:solidFill>
              </a:rPr>
              <a:t>x</a:t>
            </a:r>
            <a:r>
              <a:rPr lang="fr-FR" sz="4400" b="1" dirty="0" smtClean="0"/>
              <a:t> are </a:t>
            </a:r>
            <a:r>
              <a:rPr lang="fr-FR" sz="4400" b="1" dirty="0" err="1" smtClean="0"/>
              <a:t>responsible</a:t>
            </a:r>
            <a:endParaRPr lang="fr-FR" sz="4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2241556" y="1757061"/>
            <a:ext cx="447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O1. </a:t>
            </a:r>
            <a:r>
              <a:rPr lang="fr-FR" sz="2400" b="1" dirty="0" err="1" smtClean="0"/>
              <a:t>Screen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resolution</a:t>
            </a:r>
            <a:endParaRPr lang="fr-FR" sz="2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2241556" y="3879842"/>
            <a:ext cx="64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O2. </a:t>
            </a:r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  <a:endParaRPr lang="fr-FR" sz="24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2241556" y="5738163"/>
            <a:ext cx="694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O3. </a:t>
            </a:r>
            <a:r>
              <a:rPr lang="fr-FR" sz="2400" b="1" dirty="0" err="1" smtClean="0"/>
              <a:t>Analyst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capabilities</a:t>
            </a:r>
            <a:endParaRPr lang="fr-FR" sz="2400" b="1" dirty="0"/>
          </a:p>
        </p:txBody>
      </p:sp>
      <p:grpSp>
        <p:nvGrpSpPr>
          <p:cNvPr id="9" name="Groupe 8"/>
          <p:cNvGrpSpPr/>
          <p:nvPr/>
        </p:nvGrpSpPr>
        <p:grpSpPr>
          <a:xfrm>
            <a:off x="2746526" y="2307000"/>
            <a:ext cx="4978976" cy="950609"/>
            <a:chOff x="2746526" y="2290927"/>
            <a:chExt cx="5381474" cy="1038815"/>
          </a:xfrm>
        </p:grpSpPr>
        <p:graphicFrame>
          <p:nvGraphicFramePr>
            <p:cNvPr id="18" name="Obje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170209"/>
                </p:ext>
              </p:extLst>
            </p:nvPr>
          </p:nvGraphicFramePr>
          <p:xfrm>
            <a:off x="2746526" y="2384838"/>
            <a:ext cx="5381474" cy="877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047" name="Visio" r:id="rId8" imgW="28155798" imgH="4590881" progId="Visio.Drawing.15">
                    <p:embed/>
                  </p:oleObj>
                </mc:Choice>
                <mc:Fallback>
                  <p:oleObj name="Visio" r:id="rId8" imgW="28155798" imgH="4590881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746526" y="2384838"/>
                          <a:ext cx="5381474" cy="8772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ZoneTexte 18"/>
            <p:cNvSpPr txBox="1"/>
            <p:nvPr/>
          </p:nvSpPr>
          <p:spPr>
            <a:xfrm>
              <a:off x="3569708" y="2290927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+</a:t>
              </a:r>
              <a:endParaRPr lang="fr-FR" sz="60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089156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/>
                <a:t>=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608604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≈</a:t>
              </a:r>
              <a:endParaRPr lang="fr-FR" sz="6000" dirty="0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732869" y="4383610"/>
            <a:ext cx="4506132" cy="844697"/>
            <a:chOff x="2732868" y="4283292"/>
            <a:chExt cx="4992634" cy="945015"/>
          </a:xfrm>
        </p:grpSpPr>
        <p:pic>
          <p:nvPicPr>
            <p:cNvPr id="22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334" y="4283292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memory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2868" y="4385653"/>
              <a:ext cx="788092" cy="788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hip, computer, cpu, electronics, hardware, microchip, processor icon"/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122" y="4365831"/>
              <a:ext cx="822367" cy="82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books, collection, editor, library icon"/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849" y="4385653"/>
              <a:ext cx="842653" cy="84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712" y="4712026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237" y="4616894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03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O3.Analyst </a:t>
            </a:r>
            <a:r>
              <a:rPr lang="fr-FR" dirty="0" err="1" smtClean="0"/>
              <a:t>Capabilities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8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build</a:t>
            </a:r>
            <a:r>
              <a:rPr lang="fr-FR" dirty="0" smtClean="0"/>
              <a:t> a good </a:t>
            </a:r>
            <a:r>
              <a:rPr lang="fr-FR" dirty="0" err="1" smtClean="0"/>
              <a:t>overview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653" y="2554899"/>
            <a:ext cx="2199394" cy="216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31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 and future </a:t>
            </a:r>
            <a:r>
              <a:rPr lang="fr-FR" i="1" dirty="0" err="1" smtClean="0">
                <a:solidFill>
                  <a:schemeClr val="bg1"/>
                </a:solidFill>
              </a:rPr>
              <a:t>work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508" name="Visio" r:id="rId5" imgW="33708891" imgH="8743950" progId="Visio.Drawing.15">
                  <p:embed/>
                </p:oleObj>
              </mc:Choice>
              <mc:Fallback>
                <p:oleObj name="Visio" r:id="rId5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67" name="Visio" r:id="rId5" imgW="33708891" imgH="8743950" progId="Visio.Drawing.15">
                  <p:embed/>
                </p:oleObj>
              </mc:Choice>
              <mc:Fallback>
                <p:oleObj name="Visio" r:id="rId5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33427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59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3" y="2372874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387296" y="4141601"/>
            <a:ext cx="5285421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Trace-</a:t>
            </a:r>
            <a:r>
              <a:rPr lang="fr-FR" sz="2000" b="1" dirty="0" err="1" smtClean="0"/>
              <a:t>based</a:t>
            </a:r>
            <a:r>
              <a:rPr lang="fr-FR" sz="2000" b="1" dirty="0" smtClean="0"/>
              <a:t> </a:t>
            </a:r>
            <a:r>
              <a:rPr lang="fr-FR" sz="2000" b="1" dirty="0" err="1"/>
              <a:t>a</a:t>
            </a:r>
            <a:r>
              <a:rPr lang="fr-FR" sz="2000" b="1" dirty="0" err="1" smtClean="0"/>
              <a:t>nalysis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embedded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systems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Trace volume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Filtering</a:t>
            </a:r>
            <a:endParaRPr lang="fr-F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Structuration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Abstraction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err="1" smtClean="0"/>
              <a:t>Analysis</a:t>
            </a:r>
            <a:endParaRPr lang="fr-FR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FF0000"/>
                </a:solidFill>
              </a:rPr>
              <a:t>Data </a:t>
            </a:r>
            <a:r>
              <a:rPr lang="fr-FR" b="1" dirty="0" err="1" smtClean="0">
                <a:solidFill>
                  <a:srgbClr val="FF0000"/>
                </a:solidFill>
              </a:rPr>
              <a:t>aggregation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b="1" dirty="0" err="1" smtClean="0">
                <a:solidFill>
                  <a:srgbClr val="FF0000"/>
                </a:solidFill>
              </a:rPr>
              <a:t>Visualization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0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92" name="Visio" r:id="rId5" imgW="33708891" imgH="8743950" progId="Visio.Drawing.15">
                  <p:embed/>
                </p:oleObj>
              </mc:Choice>
              <mc:Fallback>
                <p:oleObj name="Visio" r:id="rId5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33427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22" name="Multiplier 21"/>
          <p:cNvSpPr/>
          <p:nvPr/>
        </p:nvSpPr>
        <p:spPr>
          <a:xfrm>
            <a:off x="3432748" y="4012273"/>
            <a:ext cx="1114827" cy="995477"/>
          </a:xfrm>
          <a:prstGeom prst="mathMultiply">
            <a:avLst/>
          </a:prstGeom>
          <a:solidFill>
            <a:srgbClr val="FF0000">
              <a:alpha val="8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5889953" y="4135309"/>
            <a:ext cx="2670723" cy="79041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45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47299" y="3660578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chemeClr val="bg2">
                    <a:lumMod val="50000"/>
                  </a:schemeClr>
                </a:solidFill>
              </a:rPr>
              <a:t>Microscopic</a:t>
            </a:r>
            <a:endParaRPr lang="fr-FR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Observation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057047" y="198770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Abstraction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82339" y="4235761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767020" y="4188507"/>
            <a:ext cx="603269" cy="1142989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877572" y="5008331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Robin Lamarche-Perrin: </a:t>
            </a:r>
          </a:p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Partition + </a:t>
            </a:r>
            <a:r>
              <a:rPr lang="fr-FR" b="1" dirty="0" err="1" smtClean="0">
                <a:solidFill>
                  <a:srgbClr val="00B050"/>
                </a:solidFill>
              </a:rPr>
              <a:t>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529351" y="4710593"/>
            <a:ext cx="1351526" cy="1344490"/>
            <a:chOff x="7203895" y="0"/>
            <a:chExt cx="1933069" cy="1933069"/>
          </a:xfrm>
        </p:grpSpPr>
        <p:pic>
          <p:nvPicPr>
            <p:cNvPr id="40962" name="Picture 2" descr="https://scholar.google.fr/citations?view_op=view_photo&amp;user=-UFawloAAAAJ&amp;citpid=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226" y="172968"/>
              <a:ext cx="1595474" cy="159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pic>
        <p:nvPicPr>
          <p:cNvPr id="104450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74" y="5790535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466" y="5821883"/>
            <a:ext cx="764721" cy="764721"/>
          </a:xfrm>
          <a:prstGeom prst="rect">
            <a:avLst/>
          </a:prstGeom>
        </p:spPr>
      </p:pic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437221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Partition and </a:t>
            </a:r>
            <a:r>
              <a:rPr lang="fr-FR" dirty="0" err="1" smtClean="0"/>
              <a:t>aggregation</a:t>
            </a:r>
            <a:r>
              <a:rPr lang="fr-FR" smtClean="0"/>
              <a:t> pipeline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55468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5535282" y="541395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Characteristic</a:t>
            </a:r>
            <a:endParaRPr lang="fr-FR" b="1" dirty="0" smtClean="0"/>
          </a:p>
          <a:p>
            <a:pPr algn="ctr"/>
            <a:r>
              <a:rPr lang="fr-FR" b="1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74920" y="3224356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882570" y="351130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681779" y="3006753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817231" y="319125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20268405">
            <a:off x="3644360" y="2911519"/>
            <a:ext cx="463465" cy="877098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20808063">
            <a:off x="5107136" y="3691340"/>
            <a:ext cx="950850" cy="39334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8575" y="3790649"/>
            <a:ext cx="315565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9877537">
            <a:off x="5178740" y="2848931"/>
            <a:ext cx="903498" cy="79329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4995533">
            <a:off x="2202590" y="3324437"/>
            <a:ext cx="720797" cy="92157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rot="19601598">
            <a:off x="4075142" y="2687998"/>
            <a:ext cx="403535" cy="80361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7725033" y="40033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/>
                  <a:t>q</a:t>
                </a:r>
                <a:r>
                  <a:rPr lang="fr-FR" sz="2000" dirty="0" err="1" smtClean="0"/>
                  <a:t>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3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/>
              <a:t>l</a:t>
            </a:r>
            <a:r>
              <a:rPr lang="fr-FR" dirty="0" err="1" smtClean="0"/>
              <a:t>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in </a:t>
                </a:r>
                <a:r>
                  <a:rPr lang="fr-FR" sz="2000" dirty="0" err="1"/>
                  <a:t>priority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elements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close values</a:t>
                </a:r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3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e 32"/>
          <p:cNvGrpSpPr/>
          <p:nvPr/>
        </p:nvGrpSpPr>
        <p:grpSpPr>
          <a:xfrm>
            <a:off x="730364" y="2921876"/>
            <a:ext cx="7509747" cy="3434475"/>
            <a:chOff x="577859" y="2564612"/>
            <a:chExt cx="8079029" cy="3898328"/>
          </a:xfrm>
        </p:grpSpPr>
        <p:sp>
          <p:nvSpPr>
            <p:cNvPr id="26" name="Ellipse 25"/>
            <p:cNvSpPr/>
            <p:nvPr/>
          </p:nvSpPr>
          <p:spPr>
            <a:xfrm rot="1386068">
              <a:off x="6201345" y="3804291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7859" y="2564612"/>
              <a:ext cx="8079029" cy="3898328"/>
              <a:chOff x="577859" y="2564612"/>
              <a:chExt cx="8079029" cy="3898328"/>
            </a:xfrm>
          </p:grpSpPr>
          <p:sp>
            <p:nvSpPr>
              <p:cNvPr id="5" name="Ellipse 4"/>
              <p:cNvSpPr/>
              <p:nvPr/>
            </p:nvSpPr>
            <p:spPr>
              <a:xfrm>
                <a:off x="1191131" y="4146445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6" name="Ellipse 5"/>
              <p:cNvSpPr/>
              <p:nvPr/>
            </p:nvSpPr>
            <p:spPr>
              <a:xfrm>
                <a:off x="1596909" y="4553172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>
              <a:xfrm>
                <a:off x="2171498" y="5000632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2163351" y="4292310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lipse 8"/>
              <p:cNvSpPr/>
              <p:nvPr/>
            </p:nvSpPr>
            <p:spPr>
              <a:xfrm>
                <a:off x="686408" y="439882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Ellipse 9"/>
              <p:cNvSpPr/>
              <p:nvPr/>
            </p:nvSpPr>
            <p:spPr>
              <a:xfrm>
                <a:off x="1447671" y="519259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1" name="Ellipse 10"/>
              <p:cNvSpPr/>
              <p:nvPr/>
            </p:nvSpPr>
            <p:spPr>
              <a:xfrm>
                <a:off x="3749488" y="4069458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4173994" y="4501767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5296057" y="5099977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4906878" y="433587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3244765" y="4321842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4460832" y="527990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7" name="Ellipse 16"/>
              <p:cNvSpPr/>
              <p:nvPr/>
            </p:nvSpPr>
            <p:spPr>
              <a:xfrm rot="1386068">
                <a:off x="3082489" y="3896832"/>
                <a:ext cx="1540901" cy="12098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Ellipse 17"/>
              <p:cNvSpPr/>
              <p:nvPr/>
            </p:nvSpPr>
            <p:spPr>
              <a:xfrm rot="1386068">
                <a:off x="4706466" y="4153610"/>
                <a:ext cx="731327" cy="740311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Ellipse 18"/>
              <p:cNvSpPr/>
              <p:nvPr/>
            </p:nvSpPr>
            <p:spPr>
              <a:xfrm rot="20790911">
                <a:off x="4272453" y="4966824"/>
                <a:ext cx="1568146" cy="83304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6908634" y="4142020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7333140" y="4574329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7858083" y="5052231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8066024" y="4408441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6403911" y="4394404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7147283" y="5172539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27" name="Ellipse 26"/>
              <p:cNvSpPr/>
              <p:nvPr/>
            </p:nvSpPr>
            <p:spPr>
              <a:xfrm rot="1386068">
                <a:off x="2055129" y="420816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Ellipse 27"/>
              <p:cNvSpPr/>
              <p:nvPr/>
            </p:nvSpPr>
            <p:spPr>
              <a:xfrm rot="1386068">
                <a:off x="2073942" y="490490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Ellipse 28"/>
              <p:cNvSpPr/>
              <p:nvPr/>
            </p:nvSpPr>
            <p:spPr>
              <a:xfrm rot="1386068">
                <a:off x="1348245" y="510236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Ellipse 29"/>
              <p:cNvSpPr/>
              <p:nvPr/>
            </p:nvSpPr>
            <p:spPr>
              <a:xfrm rot="1386068">
                <a:off x="1505186" y="4477428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Ellipse 30"/>
              <p:cNvSpPr/>
              <p:nvPr/>
            </p:nvSpPr>
            <p:spPr>
              <a:xfrm rot="1386068">
                <a:off x="1093184" y="404995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Ellipse 31"/>
              <p:cNvSpPr/>
              <p:nvPr/>
            </p:nvSpPr>
            <p:spPr>
              <a:xfrm rot="1386068">
                <a:off x="577859" y="430150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4" name="Connecteur droit avec flèche 33"/>
              <p:cNvCxnSpPr/>
              <p:nvPr/>
            </p:nvCxnSpPr>
            <p:spPr>
              <a:xfrm>
                <a:off x="632612" y="3643049"/>
                <a:ext cx="8024276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ZoneTexte 34"/>
              <p:cNvSpPr txBox="1"/>
              <p:nvPr/>
            </p:nvSpPr>
            <p:spPr>
              <a:xfrm>
                <a:off x="3067330" y="3138284"/>
                <a:ext cx="3262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Complexity</a:t>
                </a:r>
                <a:r>
                  <a:rPr lang="fr-FR" sz="2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reduction</a:t>
                </a:r>
                <a:endParaRPr lang="fr-FR" b="1" dirty="0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37" name="Connecteur droit avec flèche 36"/>
              <p:cNvCxnSpPr/>
              <p:nvPr/>
            </p:nvCxnSpPr>
            <p:spPr>
              <a:xfrm>
                <a:off x="632612" y="5971222"/>
                <a:ext cx="8024276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ZoneTexte 37"/>
              <p:cNvSpPr txBox="1"/>
              <p:nvPr/>
            </p:nvSpPr>
            <p:spPr>
              <a:xfrm>
                <a:off x="3431640" y="6001275"/>
                <a:ext cx="25074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>
                    <a:solidFill>
                      <a:srgbClr val="FF0000"/>
                    </a:solidFill>
                  </a:rPr>
                  <a:t>Information </a:t>
                </a:r>
                <a:r>
                  <a:rPr lang="fr-FR" sz="2400" b="1" dirty="0" err="1" smtClean="0">
                    <a:solidFill>
                      <a:srgbClr val="FF0000"/>
                    </a:solidFill>
                  </a:rPr>
                  <a:t>loss</a:t>
                </a:r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9" name="Connecteur droit avec flèche 38"/>
              <p:cNvCxnSpPr/>
              <p:nvPr/>
            </p:nvCxnSpPr>
            <p:spPr>
              <a:xfrm>
                <a:off x="632612" y="3095835"/>
                <a:ext cx="8024276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ZoneTexte 39"/>
              <p:cNvSpPr txBox="1"/>
              <p:nvPr/>
            </p:nvSpPr>
            <p:spPr>
              <a:xfrm>
                <a:off x="3686795" y="2564612"/>
                <a:ext cx="1915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4"/>
                    </a:solidFill>
                  </a:rPr>
                  <a:t>Parameter</a:t>
                </a:r>
                <a:r>
                  <a:rPr lang="fr-FR" sz="2400" b="1" dirty="0" smtClean="0">
                    <a:solidFill>
                      <a:schemeClr val="accent4"/>
                    </a:solidFill>
                  </a:rPr>
                  <a:t> p</a:t>
                </a:r>
                <a:endParaRPr lang="fr-FR" b="1" dirty="0">
                  <a:solidFill>
                    <a:schemeClr val="accent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the</a:t>
            </a:r>
            <a:r>
              <a:rPr lang="fr-FR" sz="2400" b="1" dirty="0" smtClean="0"/>
              <a:t> </a:t>
            </a:r>
            <a:r>
              <a:rPr lang="fr-FR" sz="2400" dirty="0" smtClean="0"/>
              <a:t>set of partition</a:t>
            </a:r>
            <a:r>
              <a:rPr lang="fr-FR" sz="2400" b="1" dirty="0" smtClean="0"/>
              <a:t> size</a:t>
            </a:r>
            <a:endParaRPr lang="fr-FR" sz="2400" dirty="0" smtClean="0"/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267896" y="5389419"/>
            <a:ext cx="572932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000513" y="5095965"/>
            <a:ext cx="1027198" cy="773498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522166" y="5386003"/>
            <a:ext cx="647580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748" y="5997502"/>
            <a:ext cx="271489" cy="27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29" y="5989649"/>
            <a:ext cx="279262" cy="2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710375" y="345278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447312" y="3602640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1860521" y="3602640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186447" y="389986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862074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529989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012220" y="4049715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274400" y="4075425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336592" y="4049715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204931" y="4293515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297166" y="389210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137740" y="428946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455573" y="42926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447312" y="4041957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225693" y="4041957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937480" y="469270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674416" y="4842555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087625" y="4842555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413551" y="51397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089179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757094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239324" y="5289630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501504" y="5315340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563696" y="5289630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432035" y="5533430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524270" y="513202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364844" y="55293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682678" y="553259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674416" y="5281872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452797" y="5281872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2805225" y="468275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542162" y="4832601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2955371" y="4832601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281297" y="512982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2956925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3624839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107070" y="5279677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3369250" y="5305387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3431442" y="5279677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299781" y="552347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392016" y="51220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232590" y="551942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550424" y="5522643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542162" y="5271919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320543" y="5271919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933000" y="4682751"/>
            <a:ext cx="0" cy="304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480962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059578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6638193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216809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467560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046175" y="4220185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203405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467560" y="4774592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046176" y="4774592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467559" y="5328998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467560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046175" y="5884409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624791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467559" y="3942466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15" y="536182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68" y="4820835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398" y="427984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351" y="5973993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eur droit 73"/>
          <p:cNvCxnSpPr/>
          <p:nvPr/>
        </p:nvCxnSpPr>
        <p:spPr>
          <a:xfrm>
            <a:off x="4595239" y="2921280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168" y="2921280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979" y="2927126"/>
            <a:ext cx="764721" cy="76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22523"/>
            <a:ext cx="8648699" cy="4517410"/>
          </a:xfrm>
        </p:spPr>
        <p:txBody>
          <a:bodyPr>
            <a:normAutofit fontScale="85000" lnSpcReduction="20000"/>
          </a:bodyPr>
          <a:lstStyle/>
          <a:p>
            <a:r>
              <a:rPr lang="fr-FR" b="1" dirty="0" smtClean="0"/>
              <a:t>A </a:t>
            </a:r>
            <a:r>
              <a:rPr lang="fr-FR" b="1" dirty="0" err="1"/>
              <a:t>d</a:t>
            </a:r>
            <a:r>
              <a:rPr lang="fr-FR" b="1" dirty="0" err="1" smtClean="0"/>
              <a:t>ifferent</a:t>
            </a:r>
            <a:r>
              <a:rPr lang="fr-FR" b="1" dirty="0" smtClean="0"/>
              <a:t> </a:t>
            </a:r>
            <a:r>
              <a:rPr lang="fr-FR" b="1" dirty="0" err="1" smtClean="0"/>
              <a:t>context</a:t>
            </a:r>
            <a:endParaRPr lang="fr-FR" b="1" dirty="0" smtClean="0"/>
          </a:p>
          <a:p>
            <a:pPr lvl="1"/>
            <a:r>
              <a:rPr lang="fr-FR" b="1" dirty="0" smtClean="0"/>
              <a:t>Trace size &gt;&gt; LP use case size</a:t>
            </a:r>
          </a:p>
          <a:p>
            <a:pPr lvl="1"/>
            <a:r>
              <a:rPr lang="fr-FR" b="1" dirty="0" smtClean="0"/>
              <a:t>Trace structure</a:t>
            </a:r>
          </a:p>
          <a:p>
            <a:pPr lvl="2"/>
            <a:r>
              <a:rPr lang="fr-FR" dirty="0" smtClean="0"/>
              <a:t>New</a:t>
            </a:r>
            <a:r>
              <a:rPr lang="fr-FR" b="1" dirty="0" smtClean="0"/>
              <a:t> data structures</a:t>
            </a:r>
          </a:p>
          <a:p>
            <a:pPr lvl="2"/>
            <a:r>
              <a:rPr lang="fr-FR" b="1" dirty="0" err="1"/>
              <a:t>A</a:t>
            </a:r>
            <a:r>
              <a:rPr lang="fr-FR" b="1" dirty="0" err="1" smtClean="0"/>
              <a:t>dapt</a:t>
            </a:r>
            <a:r>
              <a:rPr lang="fr-FR" b="1" dirty="0" smtClean="0"/>
              <a:t> </a:t>
            </a:r>
            <a:r>
              <a:rPr lang="fr-FR" dirty="0" smtClean="0"/>
              <a:t>the</a:t>
            </a:r>
            <a:r>
              <a:rPr lang="fr-FR" b="1" dirty="0" smtClean="0"/>
              <a:t>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endParaRPr lang="fr-FR" dirty="0" smtClean="0"/>
          </a:p>
          <a:p>
            <a:pPr lvl="1"/>
            <a:r>
              <a:rPr lang="fr-FR" b="1" dirty="0" err="1" smtClean="0"/>
              <a:t>Metrics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effective </a:t>
            </a:r>
            <a:r>
              <a:rPr lang="fr-FR" b="1" dirty="0" err="1" smtClean="0"/>
              <a:t>implementation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Represent</a:t>
            </a:r>
            <a:r>
              <a:rPr lang="fr-FR" dirty="0" smtClean="0"/>
              <a:t> a </a:t>
            </a:r>
            <a:r>
              <a:rPr lang="fr-FR" b="1" dirty="0" err="1" smtClean="0"/>
              <a:t>multidimensional</a:t>
            </a:r>
            <a:r>
              <a:rPr lang="fr-FR" dirty="0" smtClean="0"/>
              <a:t> system</a:t>
            </a:r>
          </a:p>
          <a:p>
            <a:pPr lvl="1"/>
            <a:endParaRPr lang="fr-FR" dirty="0" smtClean="0"/>
          </a:p>
          <a:p>
            <a:r>
              <a:rPr lang="fr-FR" b="1" dirty="0" err="1" smtClean="0"/>
              <a:t>Graphical</a:t>
            </a:r>
            <a:r>
              <a:rPr lang="fr-FR" b="1" dirty="0" smtClean="0"/>
              <a:t> </a:t>
            </a:r>
            <a:r>
              <a:rPr lang="fr-FR" b="1" dirty="0" err="1" smtClean="0"/>
              <a:t>object</a:t>
            </a:r>
            <a:r>
              <a:rPr lang="fr-FR" b="1" dirty="0" smtClean="0"/>
              <a:t> budget</a:t>
            </a:r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pPr lvl="1"/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829714"/>
              </p:ext>
            </p:extLst>
          </p:nvPr>
        </p:nvGraphicFramePr>
        <p:xfrm>
          <a:off x="5915229" y="2569082"/>
          <a:ext cx="2987470" cy="1412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74" name="Visio" r:id="rId4" imgW="7391371" imgH="3791093" progId="Visio.Drawing.15">
                  <p:embed/>
                </p:oleObj>
              </mc:Choice>
              <mc:Fallback>
                <p:oleObj name="Visio" r:id="rId4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15229" y="2569082"/>
                        <a:ext cx="2987470" cy="1412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536704"/>
              </p:ext>
            </p:extLst>
          </p:nvPr>
        </p:nvGraphicFramePr>
        <p:xfrm>
          <a:off x="5915228" y="1463424"/>
          <a:ext cx="2786009" cy="518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75" name="Visio" r:id="rId7" imgW="6667573" imgH="1266740" progId="Visio.Drawing.15">
                  <p:embed/>
                </p:oleObj>
              </mc:Choice>
              <mc:Fallback>
                <p:oleObj name="Visio" r:id="rId7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15228" y="1463424"/>
                        <a:ext cx="2786009" cy="518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66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Discretize</a:t>
            </a:r>
            <a:r>
              <a:rPr lang="fr-FR" dirty="0" smtClean="0"/>
              <a:t> and </a:t>
            </a:r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139384" y="1554049"/>
            <a:ext cx="8532402" cy="4692879"/>
            <a:chOff x="-103105" y="1178105"/>
            <a:chExt cx="9005805" cy="5248981"/>
          </a:xfrm>
        </p:grpSpPr>
        <p:cxnSp>
          <p:nvCxnSpPr>
            <p:cNvPr id="39" name="Connecteur droit 38"/>
            <p:cNvCxnSpPr/>
            <p:nvPr/>
          </p:nvCxnSpPr>
          <p:spPr>
            <a:xfrm flipV="1">
              <a:off x="658787" y="5187052"/>
              <a:ext cx="609600" cy="62870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658787" y="3849650"/>
              <a:ext cx="0" cy="19661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658787" y="5815753"/>
              <a:ext cx="4312627" cy="93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1137542" y="5843381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t1</a:t>
              </a:r>
              <a:endParaRPr lang="fr-FR" sz="1600" dirty="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1940457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t2</a:t>
              </a:r>
              <a:endParaRPr lang="fr-FR" sz="16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2791549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t3</a:t>
              </a:r>
              <a:endParaRPr lang="fr-FR" sz="1600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3582262" y="5832135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t4</a:t>
              </a:r>
              <a:endParaRPr lang="fr-FR" sz="1600" dirty="0"/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4372975" y="5841762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t5</a:t>
              </a:r>
              <a:endParaRPr lang="fr-FR" sz="1600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225846" y="4030801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235155" y="460511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235155" y="5186509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400377" y="6119309"/>
              <a:ext cx="17408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discrete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sp>
          <p:nvSpPr>
            <p:cNvPr id="26" name="ZoneTexte 25"/>
            <p:cNvSpPr txBox="1"/>
            <p:nvPr/>
          </p:nvSpPr>
          <p:spPr>
            <a:xfrm rot="16200000">
              <a:off x="-301878" y="4616326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cxnSp>
          <p:nvCxnSpPr>
            <p:cNvPr id="29" name="Connecteur droit avec flèche 28"/>
            <p:cNvCxnSpPr/>
            <p:nvPr/>
          </p:nvCxnSpPr>
          <p:spPr>
            <a:xfrm flipV="1">
              <a:off x="1268387" y="1591367"/>
              <a:ext cx="4376164" cy="76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2483553" y="1178105"/>
              <a:ext cx="21974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continuous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cxnSp>
          <p:nvCxnSpPr>
            <p:cNvPr id="34" name="Connecteur droit 33"/>
            <p:cNvCxnSpPr/>
            <p:nvPr/>
          </p:nvCxnSpPr>
          <p:spPr>
            <a:xfrm>
              <a:off x="1268387" y="1599022"/>
              <a:ext cx="0" cy="1384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30233" y="176458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830233" y="2152240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830233" y="251884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061858" y="1485882"/>
              <a:ext cx="284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 err="1" smtClean="0"/>
                <a:t>Sum</a:t>
              </a:r>
              <a:r>
                <a:rPr lang="fr-FR" sz="2000" b="1" dirty="0" smtClean="0"/>
                <a:t> of state durations</a:t>
              </a:r>
              <a:endParaRPr lang="fr-FR" sz="2000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 rot="16200000">
              <a:off x="313753" y="2199403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255190" y="2317774"/>
              <a:ext cx="2417372" cy="33369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576017" y="3108149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030436" y="3110851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482279" y="3108149"/>
              <a:ext cx="979687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0" name="Connecteur droit avec flèche 39"/>
            <p:cNvCxnSpPr/>
            <p:nvPr/>
          </p:nvCxnSpPr>
          <p:spPr>
            <a:xfrm>
              <a:off x="6576017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/>
            <p:nvPr/>
          </p:nvCxnSpPr>
          <p:spPr>
            <a:xfrm>
              <a:off x="7030436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>
              <a:off x="7482280" y="3626366"/>
              <a:ext cx="81776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6576017" y="4682462"/>
              <a:ext cx="1724025" cy="657225"/>
            </a:xfrm>
            <a:prstGeom prst="rect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d1+d2+p1*d3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6532836" y="3722612"/>
              <a:ext cx="1929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/>
                <a:t>d1 + d2  +  p1*d3</a:t>
              </a:r>
              <a:endParaRPr lang="fr-FR" sz="1600" dirty="0"/>
            </a:p>
          </p:txBody>
        </p:sp>
        <p:sp>
          <p:nvSpPr>
            <p:cNvPr id="54" name="Flèche droite 53"/>
            <p:cNvSpPr/>
            <p:nvPr/>
          </p:nvSpPr>
          <p:spPr>
            <a:xfrm rot="5400000">
              <a:off x="7297136" y="4252751"/>
              <a:ext cx="257175" cy="23812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4" name="Connecteur droit 63"/>
            <p:cNvCxnSpPr/>
            <p:nvPr/>
          </p:nvCxnSpPr>
          <p:spPr>
            <a:xfrm>
              <a:off x="6576017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8300042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>
            <a:xfrm>
              <a:off x="6576017" y="2777151"/>
              <a:ext cx="172402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ZoneTexte 67"/>
            <p:cNvSpPr txBox="1"/>
            <p:nvPr/>
          </p:nvSpPr>
          <p:spPr>
            <a:xfrm>
              <a:off x="6842340" y="2428169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Time slice</a:t>
              </a:r>
              <a:endParaRPr lang="fr-FR" dirty="0"/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306776" y="347896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1"/>
                  </a:solidFill>
                </a:rPr>
                <a:t>J</a:t>
              </a:r>
              <a:r>
                <a:rPr lang="fr-FR" sz="1400" dirty="0" smtClean="0">
                  <a:solidFill>
                    <a:schemeClr val="accent1"/>
                  </a:solidFill>
                </a:rPr>
                <a:t>1</a:t>
              </a:r>
              <a:endParaRPr lang="fr-FR" sz="1400" dirty="0">
                <a:solidFill>
                  <a:schemeClr val="accent1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430624" y="3320236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00B050"/>
                  </a:solidFill>
                </a:rPr>
                <a:t>J</a:t>
              </a:r>
              <a:r>
                <a:rPr lang="fr-FR" sz="1400" dirty="0" smtClean="0">
                  <a:solidFill>
                    <a:srgbClr val="00B050"/>
                  </a:solidFill>
                </a:rPr>
                <a:t>2</a:t>
              </a:r>
              <a:endParaRPr lang="fr-FR" sz="1400" dirty="0">
                <a:solidFill>
                  <a:srgbClr val="00B05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587075" y="3180537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C00000"/>
                  </a:solidFill>
                </a:rPr>
                <a:t>J</a:t>
              </a:r>
              <a:r>
                <a:rPr lang="fr-FR" sz="1400" dirty="0" smtClean="0">
                  <a:solidFill>
                    <a:srgbClr val="C00000"/>
                  </a:solidFill>
                </a:rPr>
                <a:t>3</a:t>
              </a:r>
              <a:endParaRPr lang="fr-FR" sz="1400" dirty="0">
                <a:solidFill>
                  <a:srgbClr val="C00000"/>
                </a:solidFill>
              </a:endParaRPr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754515" y="304083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75000"/>
                    </a:schemeClr>
                  </a:solidFill>
                </a:rPr>
                <a:t>J</a:t>
              </a:r>
              <a:r>
                <a:rPr lang="fr-FR" sz="1400" dirty="0" smtClean="0">
                  <a:solidFill>
                    <a:schemeClr val="accent3">
                      <a:lumMod val="75000"/>
                    </a:schemeClr>
                  </a:solidFill>
                </a:rPr>
                <a:t>4</a:t>
              </a:r>
              <a:endParaRPr lang="fr-FR" sz="14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 rot="18889622">
              <a:off x="-388872" y="3256980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Event types</a:t>
              </a:r>
              <a:endParaRPr lang="fr-FR" dirty="0"/>
            </a:p>
          </p:txBody>
        </p:sp>
        <p:sp>
          <p:nvSpPr>
            <p:cNvPr id="74" name="ZoneTexte 73"/>
            <p:cNvSpPr txBox="1"/>
            <p:nvPr/>
          </p:nvSpPr>
          <p:spPr>
            <a:xfrm>
              <a:off x="911568" y="2894863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rgbClr val="7030A0"/>
                  </a:solidFill>
                </a:rPr>
                <a:t>J</a:t>
              </a:r>
              <a:r>
                <a:rPr lang="fr-FR" sz="1400" dirty="0">
                  <a:solidFill>
                    <a:srgbClr val="7030A0"/>
                  </a:solidFill>
                </a:rPr>
                <a:t>5</a:t>
              </a:r>
            </a:p>
          </p:txBody>
        </p:sp>
        <p:cxnSp>
          <p:nvCxnSpPr>
            <p:cNvPr id="75" name="Connecteur droit 74"/>
            <p:cNvCxnSpPr/>
            <p:nvPr/>
          </p:nvCxnSpPr>
          <p:spPr>
            <a:xfrm flipV="1">
              <a:off x="702205" y="3128302"/>
              <a:ext cx="730164" cy="71231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563186"/>
              </p:ext>
            </p:extLst>
          </p:nvPr>
        </p:nvGraphicFramePr>
        <p:xfrm>
          <a:off x="951921" y="2024682"/>
          <a:ext cx="4491263" cy="3682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4" name="Visio" r:id="rId5" imgW="7400848" imgH="6067575" progId="Visio.Drawing.15">
                  <p:embed/>
                </p:oleObj>
              </mc:Choice>
              <mc:Fallback>
                <p:oleObj name="Visio" r:id="rId5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1921" y="2024682"/>
                        <a:ext cx="4491263" cy="3682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83" y="2460443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" y="2998774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63" y="2815109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84133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81798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85057" y="427964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83656" y="4279649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2461" y="42857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56615" y="380115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03248" y="38011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7" y="4457826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208169"/>
              </p:ext>
            </p:extLst>
          </p:nvPr>
        </p:nvGraphicFramePr>
        <p:xfrm>
          <a:off x="254000" y="1884779"/>
          <a:ext cx="7091362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4" name="Visio" r:id="rId6" imgW="18723600" imgH="8574120" progId="Visio.Drawing.15">
                  <p:embed/>
                </p:oleObj>
              </mc:Choice>
              <mc:Fallback>
                <p:oleObj name="Visio" r:id="rId6" imgW="18723600" imgH="85741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4000" y="1884779"/>
                        <a:ext cx="7091362" cy="324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96" y="388535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183946" y="2144038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83946" y="2640751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34729" y="3886196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003096" y="4032379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424260" y="4909907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260146" y="3016677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861014" y="4430914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101039" y="5342716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72872" y="5500975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593396" y="4293204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747540" y="4938129"/>
            <a:ext cx="336775" cy="59520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57490" y="4696936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33690" y="2822247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765263" y="521889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765263" y="4297957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653766" y="3559886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653765" y="1869007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783966" y="2398536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783966" y="320401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578925" y="198855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590947" y="2558960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602970" y="3475834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602970" y="470427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5439"/>
              </p:ext>
            </p:extLst>
          </p:nvPr>
        </p:nvGraphicFramePr>
        <p:xfrm>
          <a:off x="351996" y="3083644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00" name="Visio" r:id="rId5" imgW="22072320" imgH="5581440" progId="Visio.Drawing.15">
                  <p:embed/>
                </p:oleObj>
              </mc:Choice>
              <mc:Fallback>
                <p:oleObj name="Visio" r:id="rId5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1996" y="3083644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353583" y="5845895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144009" y="59870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817568" y="2529435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637597" y="1913882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431372" y="3583791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771302" y="2646116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121705" y="1779340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295506" y="2425671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075032" y="5052264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747228" y="2114795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722490" y="176783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0426" y="365127"/>
            <a:ext cx="7452273" cy="942976"/>
          </a:xfrm>
        </p:spPr>
        <p:txBody>
          <a:bodyPr>
            <a:normAutofit/>
          </a:bodyPr>
          <a:lstStyle/>
          <a:p>
            <a:r>
              <a:rPr lang="fr-FR" dirty="0" smtClean="0"/>
              <a:t>Publications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127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381001" y="2015067"/>
            <a:ext cx="8521698" cy="4258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/>
              <a:t>Dosimont</a:t>
            </a:r>
            <a:r>
              <a:rPr lang="en-US" sz="2000" b="1" dirty="0"/>
              <a:t>, Pagano </a:t>
            </a:r>
            <a:r>
              <a:rPr lang="en-US" sz="2000" b="1" dirty="0" smtClean="0"/>
              <a:t>et </a:t>
            </a:r>
            <a:r>
              <a:rPr lang="en-US" sz="2000" b="1" dirty="0"/>
              <a:t>al. </a:t>
            </a:r>
            <a:r>
              <a:rPr lang="en-US" sz="2000" dirty="0" smtClean="0"/>
              <a:t>– Efficient </a:t>
            </a:r>
            <a:r>
              <a:rPr lang="en-US" sz="2000" dirty="0"/>
              <a:t>analysis methodology for huge application </a:t>
            </a:r>
            <a:r>
              <a:rPr lang="en-US" sz="2000" dirty="0" smtClean="0"/>
              <a:t>traces, HPCS 2014</a:t>
            </a:r>
          </a:p>
          <a:p>
            <a:r>
              <a:rPr lang="fr-FR" sz="2000" b="1" dirty="0" smtClean="0"/>
              <a:t>Pagano, </a:t>
            </a:r>
            <a:r>
              <a:rPr lang="fr-FR" sz="2000" b="1" dirty="0" err="1" smtClean="0"/>
              <a:t>Dosimont</a:t>
            </a:r>
            <a:r>
              <a:rPr lang="fr-FR" sz="2000" b="1" dirty="0" smtClean="0"/>
              <a:t> et al. </a:t>
            </a:r>
            <a:r>
              <a:rPr lang="fr-FR" sz="2000" dirty="0" smtClean="0"/>
              <a:t>– Trace Management and </a:t>
            </a:r>
            <a:r>
              <a:rPr lang="fr-FR" sz="2000" dirty="0" err="1" smtClean="0"/>
              <a:t>Analysis</a:t>
            </a:r>
            <a:r>
              <a:rPr lang="fr-FR" sz="2000" dirty="0" smtClean="0"/>
              <a:t> for Embedded </a:t>
            </a:r>
            <a:r>
              <a:rPr lang="fr-FR" sz="2000" dirty="0" err="1" smtClean="0"/>
              <a:t>Systems</a:t>
            </a:r>
            <a:r>
              <a:rPr lang="fr-FR" sz="2000" dirty="0" smtClean="0"/>
              <a:t>, MCSoC’13</a:t>
            </a:r>
          </a:p>
          <a:p>
            <a:r>
              <a:rPr lang="en-US" sz="2000" b="1" dirty="0" err="1"/>
              <a:t>Dosimont</a:t>
            </a:r>
            <a:r>
              <a:rPr lang="en-US" sz="2000" b="1" dirty="0"/>
              <a:t>, </a:t>
            </a:r>
            <a:r>
              <a:rPr lang="en-US" sz="2000" b="1" dirty="0" err="1"/>
              <a:t>Schnorr</a:t>
            </a:r>
            <a:r>
              <a:rPr lang="en-US" sz="2000" b="1" dirty="0"/>
              <a:t> </a:t>
            </a:r>
            <a:r>
              <a:rPr lang="en-US" sz="2000" b="1" dirty="0" smtClean="0"/>
              <a:t>et </a:t>
            </a:r>
            <a:r>
              <a:rPr lang="en-US" sz="2000" b="1" dirty="0"/>
              <a:t>al. </a:t>
            </a:r>
            <a:r>
              <a:rPr lang="en-US" sz="2000" dirty="0"/>
              <a:t>– A Trace Macroscopic Description based on Time Aggregation, </a:t>
            </a:r>
            <a:r>
              <a:rPr lang="fr-FR" sz="2000" dirty="0"/>
              <a:t>RR </a:t>
            </a:r>
            <a:r>
              <a:rPr lang="fr-FR" sz="2000" dirty="0" smtClean="0"/>
              <a:t>8524</a:t>
            </a:r>
          </a:p>
          <a:p>
            <a:r>
              <a:rPr lang="en-US" sz="2000" b="1" dirty="0" smtClean="0"/>
              <a:t>Pagano, </a:t>
            </a:r>
            <a:r>
              <a:rPr lang="en-US" sz="2000" b="1" dirty="0" err="1" smtClean="0"/>
              <a:t>Dosimont</a:t>
            </a:r>
            <a:r>
              <a:rPr lang="en-US" sz="2000" b="1" dirty="0" smtClean="0"/>
              <a:t> </a:t>
            </a:r>
            <a:r>
              <a:rPr lang="en-US" sz="2000" dirty="0" smtClean="0"/>
              <a:t>et al. – Trace </a:t>
            </a:r>
            <a:r>
              <a:rPr lang="en-US" sz="2000" dirty="0"/>
              <a:t>Management and Analysis for Embedded </a:t>
            </a:r>
            <a:r>
              <a:rPr lang="en-US" sz="2000" dirty="0" smtClean="0"/>
              <a:t>Systems, RR 8304</a:t>
            </a:r>
            <a:endParaRPr lang="fr-FR" sz="2000" dirty="0"/>
          </a:p>
          <a:p>
            <a:r>
              <a:rPr lang="fr-FR" sz="2000" b="1" dirty="0" err="1" smtClean="0"/>
              <a:t>Dosimont</a:t>
            </a:r>
            <a:r>
              <a:rPr lang="fr-FR" sz="2000" b="1" dirty="0" smtClean="0"/>
              <a:t>, Huard et al. </a:t>
            </a:r>
            <a:r>
              <a:rPr lang="fr-FR" sz="2000" dirty="0"/>
              <a:t>–</a:t>
            </a:r>
            <a:r>
              <a:rPr lang="fr-FR" sz="2000" dirty="0" smtClean="0"/>
              <a:t> Agrégation pour l’analyse de traces volumineuses, AEP10</a:t>
            </a:r>
          </a:p>
          <a:p>
            <a:endParaRPr lang="fr-FR" sz="20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82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27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5"/>
          <p:cNvSpPr txBox="1">
            <a:spLocks/>
          </p:cNvSpPr>
          <p:nvPr/>
        </p:nvSpPr>
        <p:spPr>
          <a:xfrm>
            <a:off x="1870842" y="1615315"/>
            <a:ext cx="7551682" cy="2599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Overview</a:t>
            </a:r>
            <a:r>
              <a:rPr lang="fr-FR" sz="3200" b="1" dirty="0" smtClean="0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12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O1. 	</a:t>
            </a:r>
            <a:r>
              <a:rPr lang="fr-FR" sz="2400" dirty="0" err="1" smtClean="0"/>
              <a:t>Data+visual</a:t>
            </a:r>
            <a:r>
              <a:rPr lang="fr-FR" sz="2400" dirty="0" smtClean="0"/>
              <a:t> </a:t>
            </a:r>
            <a:r>
              <a:rPr lang="fr-FR" sz="2400" dirty="0" err="1" smtClean="0"/>
              <a:t>aggregations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fr-FR" sz="2800" b="1" dirty="0" smtClean="0"/>
              <a:t>O2. 	</a:t>
            </a:r>
            <a:r>
              <a:rPr lang="fr-FR" sz="2400" dirty="0" err="1" smtClean="0"/>
              <a:t>Principle</a:t>
            </a:r>
            <a:r>
              <a:rPr lang="fr-FR" sz="2400" dirty="0" smtClean="0"/>
              <a:t>, </a:t>
            </a:r>
            <a:r>
              <a:rPr lang="fr-FR" sz="2400" dirty="0" err="1" smtClean="0"/>
              <a:t>complexity</a:t>
            </a:r>
            <a:r>
              <a:rPr lang="fr-FR" sz="2400" dirty="0" smtClean="0"/>
              <a:t>, 				</a:t>
            </a:r>
            <a:r>
              <a:rPr lang="fr-FR" sz="2400" dirty="0" err="1" smtClean="0"/>
              <a:t>implementation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O3. 	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semantics</a:t>
            </a:r>
            <a:endParaRPr lang="fr-FR" sz="2400" dirty="0" smtClean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Compliance</a:t>
            </a:r>
            <a:r>
              <a:rPr lang="fr-FR" sz="3200" dirty="0" smtClean="0"/>
              <a:t> </a:t>
            </a:r>
            <a:r>
              <a:rPr lang="fr-FR" sz="3200" dirty="0" err="1" smtClean="0"/>
              <a:t>with</a:t>
            </a:r>
            <a:r>
              <a:rPr lang="fr-FR" sz="3200" dirty="0" smtClean="0"/>
              <a:t> the top down </a:t>
            </a:r>
            <a:r>
              <a:rPr lang="fr-FR" sz="3200" dirty="0" err="1" smtClean="0"/>
              <a:t>approach</a:t>
            </a:r>
            <a:endParaRPr lang="fr-FR" sz="32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870842" y="4448203"/>
            <a:ext cx="7163790" cy="492487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fr-FR" sz="3200" b="1" dirty="0" err="1" smtClean="0"/>
              <a:t>Selection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454135" y="1608084"/>
            <a:ext cx="1727185" cy="5113392"/>
            <a:chOff x="587828" y="1790700"/>
            <a:chExt cx="2223766" cy="6688886"/>
          </a:xfrm>
        </p:grpSpPr>
        <p:pic>
          <p:nvPicPr>
            <p:cNvPr id="8" name="Picture 6" descr="ey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n, zoom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ilt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lis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lèche droite 11"/>
            <p:cNvSpPr/>
            <p:nvPr/>
          </p:nvSpPr>
          <p:spPr>
            <a:xfrm rot="5400000">
              <a:off x="-2360063" y="4874666"/>
              <a:ext cx="6352981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31" y="2829757"/>
            <a:ext cx="404005" cy="40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02" y="2398917"/>
            <a:ext cx="352867" cy="35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31" y="3557109"/>
            <a:ext cx="470947" cy="4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avec flèche 16"/>
          <p:cNvCxnSpPr/>
          <p:nvPr/>
        </p:nvCxnSpPr>
        <p:spPr>
          <a:xfrm>
            <a:off x="3942200" y="2575350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942199" y="383967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5"/>
          <p:cNvSpPr txBox="1">
            <a:spLocks/>
          </p:cNvSpPr>
          <p:nvPr/>
        </p:nvSpPr>
        <p:spPr>
          <a:xfrm>
            <a:off x="1870842" y="607622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Statistics</a:t>
            </a:r>
            <a:r>
              <a:rPr lang="fr-FR" sz="3200" b="1" dirty="0" smtClean="0"/>
              <a:t>, </a:t>
            </a:r>
            <a:r>
              <a:rPr lang="fr-FR" sz="3200" b="1" dirty="0" err="1"/>
              <a:t>s</a:t>
            </a:r>
            <a:r>
              <a:rPr lang="fr-FR" sz="3200" b="1" dirty="0" err="1" smtClean="0"/>
              <a:t>pace</a:t>
            </a:r>
            <a:r>
              <a:rPr lang="fr-FR" sz="3200" b="1" dirty="0" smtClean="0"/>
              <a:t> time </a:t>
            </a:r>
            <a:r>
              <a:rPr lang="fr-FR" sz="3200" b="1" dirty="0" err="1" smtClean="0"/>
              <a:t>diagram</a:t>
            </a:r>
            <a:r>
              <a:rPr lang="fr-FR" sz="3200" b="1" dirty="0" smtClean="0"/>
              <a:t> 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3942200" y="3054853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contenu 5"/>
          <p:cNvSpPr txBox="1">
            <a:spLocks/>
          </p:cNvSpPr>
          <p:nvPr/>
        </p:nvSpPr>
        <p:spPr>
          <a:xfrm>
            <a:off x="1870842" y="529695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Dialog</a:t>
            </a:r>
            <a:r>
              <a:rPr lang="fr-FR" sz="3200" b="1" dirty="0" smtClean="0"/>
              <a:t> boxes </a:t>
            </a:r>
          </a:p>
        </p:txBody>
      </p:sp>
    </p:spTree>
    <p:extLst>
      <p:ext uri="{BB962C8B-B14F-4D97-AF65-F5344CB8AC3E}">
        <p14:creationId xmlns:p14="http://schemas.microsoft.com/office/powerpoint/2010/main" val="352709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Analysis</a:t>
            </a:r>
            <a:r>
              <a:rPr lang="fr-FR" sz="3200" dirty="0" smtClean="0"/>
              <a:t> of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applications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1392090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Lower</a:t>
            </a:r>
            <a:r>
              <a:rPr lang="fr-FR" b="1" dirty="0" smtClean="0"/>
              <a:t> </a:t>
            </a:r>
            <a:r>
              <a:rPr lang="fr-FR" b="1" dirty="0" err="1" smtClean="0"/>
              <a:t>Upper</a:t>
            </a:r>
            <a:r>
              <a:rPr lang="fr-FR" b="1" dirty="0" smtClean="0"/>
              <a:t> Gauss </a:t>
            </a:r>
            <a:r>
              <a:rPr lang="fr-FR" b="1" dirty="0" err="1" smtClean="0"/>
              <a:t>Siedel</a:t>
            </a:r>
            <a:r>
              <a:rPr lang="fr-FR" b="1" dirty="0" smtClean="0"/>
              <a:t> </a:t>
            </a:r>
            <a:r>
              <a:rPr lang="fr-FR" dirty="0" smtClean="0"/>
              <a:t>Computation</a:t>
            </a:r>
          </a:p>
          <a:p>
            <a:pPr lvl="1"/>
            <a:r>
              <a:rPr lang="fr-FR" dirty="0" err="1" smtClean="0"/>
              <a:t>Nonlinear</a:t>
            </a:r>
            <a:r>
              <a:rPr lang="fr-FR" dirty="0"/>
              <a:t> partial</a:t>
            </a:r>
            <a:r>
              <a:rPr lang="fr-FR" dirty="0" smtClean="0"/>
              <a:t>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solver</a:t>
            </a:r>
            <a:endParaRPr lang="fr-FR" dirty="0" smtClean="0"/>
          </a:p>
          <a:p>
            <a:pPr lvl="1"/>
            <a:r>
              <a:rPr lang="fr-FR" dirty="0" smtClean="0"/>
              <a:t>Alternance </a:t>
            </a:r>
            <a:r>
              <a:rPr lang="fr-FR" dirty="0" err="1" smtClean="0"/>
              <a:t>between</a:t>
            </a:r>
            <a:r>
              <a:rPr lang="fr-FR" dirty="0" smtClean="0"/>
              <a:t> computation and communications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5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14" y="3956165"/>
            <a:ext cx="722068" cy="71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972770" y="4013814"/>
            <a:ext cx="3200962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Grid’5000 </a:t>
            </a:r>
            <a:r>
              <a:rPr lang="fr-FR" dirty="0" smtClean="0"/>
              <a:t>(Nancy)</a:t>
            </a:r>
            <a:endParaRPr lang="fr-FR" dirty="0"/>
          </a:p>
        </p:txBody>
      </p:sp>
      <p:pic>
        <p:nvPicPr>
          <p:cNvPr id="7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741381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1075811" y="4952034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3 clusters</a:t>
            </a:r>
            <a:endParaRPr lang="fr-FR" sz="2400" dirty="0"/>
          </a:p>
        </p:txBody>
      </p:sp>
      <p:pic>
        <p:nvPicPr>
          <p:cNvPr id="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70" y="4829348"/>
            <a:ext cx="703107" cy="6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32" y="4899129"/>
            <a:ext cx="589183" cy="5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3675877" y="4967482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26/4/67 </a:t>
            </a:r>
            <a:r>
              <a:rPr lang="fr-FR" sz="2400" b="1" dirty="0" err="1" smtClean="0"/>
              <a:t>nodes</a:t>
            </a:r>
            <a:endParaRPr lang="fr-FR" sz="24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650324" y="4960888"/>
            <a:ext cx="2252376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700 </a:t>
            </a:r>
            <a:r>
              <a:rPr lang="fr-FR" sz="2400" b="1" dirty="0" err="1" smtClean="0"/>
              <a:t>processes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295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err="1" smtClean="0"/>
              <a:t>Particularities</a:t>
            </a:r>
            <a:r>
              <a:rPr lang="fr-FR" sz="3600" dirty="0" smtClean="0"/>
              <a:t> of </a:t>
            </a:r>
            <a:r>
              <a:rPr lang="fr-FR" sz="3600" dirty="0" err="1" smtClean="0"/>
              <a:t>parallel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350179" y="4545168"/>
            <a:ext cx="8299835" cy="1810611"/>
            <a:chOff x="350179" y="4243082"/>
            <a:chExt cx="8499416" cy="2112697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1865501" y="6355779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865501" y="4243082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350181" y="4243082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50180" y="4985971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350179" y="5696469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344076" y="2001834"/>
            <a:ext cx="8305938" cy="1806118"/>
            <a:chOff x="344075" y="1622275"/>
            <a:chExt cx="8533222" cy="2112697"/>
          </a:xfrm>
        </p:grpSpPr>
        <p:graphicFrame>
          <p:nvGraphicFramePr>
            <p:cNvPr id="23" name="Obje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592819"/>
                </p:ext>
              </p:extLst>
            </p:nvPr>
          </p:nvGraphicFramePr>
          <p:xfrm>
            <a:off x="1974830" y="1654667"/>
            <a:ext cx="6902467" cy="1790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892" name="Visio" r:id="rId4" imgW="33708891" imgH="8743950" progId="Visio.Drawing.15">
                    <p:embed/>
                  </p:oleObj>
                </mc:Choice>
                <mc:Fallback>
                  <p:oleObj name="Visio" r:id="rId4" imgW="33708891" imgH="8743950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974830" y="1654667"/>
                          <a:ext cx="6902467" cy="17903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" name="Connecteur droit avec flèche 27"/>
            <p:cNvCxnSpPr/>
            <p:nvPr/>
          </p:nvCxnSpPr>
          <p:spPr>
            <a:xfrm>
              <a:off x="1865501" y="3734972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1865501" y="1622275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50181" y="1622275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44076" y="236516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344075" y="309178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3959891" y="136557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Sequencial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4130611" y="405585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Parallel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489959"/>
              </p:ext>
            </p:extLst>
          </p:nvPr>
        </p:nvGraphicFramePr>
        <p:xfrm>
          <a:off x="1948909" y="4628679"/>
          <a:ext cx="6691654" cy="152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93" name="Visio" r:id="rId7" imgW="32766059" imgH="8743950" progId="Visio.Drawing.15">
                  <p:embed/>
                </p:oleObj>
              </mc:Choice>
              <mc:Fallback>
                <p:oleObj name="Visio" r:id="rId7" imgW="32766059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48909" y="4628679"/>
                        <a:ext cx="6691654" cy="1525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27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Structure of the </a:t>
            </a:r>
            <a:r>
              <a:rPr lang="fr-FR" dirty="0" err="1" smtClean="0"/>
              <a:t>resources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97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384247" y="3369658"/>
            <a:ext cx="1773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Bad </a:t>
            </a:r>
            <a:r>
              <a:rPr lang="fr-FR" b="1" dirty="0" err="1" smtClean="0">
                <a:solidFill>
                  <a:srgbClr val="FF0000"/>
                </a:solidFill>
              </a:rPr>
              <a:t>computing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performance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0816" y="3375202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Good </a:t>
            </a:r>
            <a:r>
              <a:rPr lang="fr-FR" b="1" dirty="0" err="1" smtClean="0">
                <a:solidFill>
                  <a:schemeClr val="accent6"/>
                </a:solidFill>
              </a:rPr>
              <a:t>computing</a:t>
            </a:r>
            <a:endParaRPr lang="fr-FR" b="1" dirty="0">
              <a:solidFill>
                <a:schemeClr val="accent6"/>
              </a:solidFill>
            </a:endParaRPr>
          </a:p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performance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6473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pic>
        <p:nvPicPr>
          <p:cNvPr id="5" name="Opening Scene - Empire Strikes Back [1080p HD]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3184" y="1921933"/>
            <a:ext cx="7811911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291099" y="2969091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Low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bandwidth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5481" y="296379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/>
                </a:solidFill>
              </a:rPr>
              <a:t> High </a:t>
            </a:r>
            <a:r>
              <a:rPr lang="fr-FR" b="1" dirty="0" err="1" smtClean="0">
                <a:solidFill>
                  <a:schemeClr val="accent6"/>
                </a:solidFill>
              </a:rPr>
              <a:t>bandwidth</a:t>
            </a:r>
            <a:endParaRPr lang="fr-F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9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57596" y="30712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Resource 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sharing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03920" y="3987209"/>
            <a:ext cx="660628" cy="2136299"/>
          </a:xfrm>
          <a:prstGeom prst="rect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7833938" y="2608611"/>
            <a:ext cx="300296" cy="13785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ZoneTexte 160"/>
          <p:cNvSpPr txBox="1"/>
          <p:nvPr/>
        </p:nvSpPr>
        <p:spPr>
          <a:xfrm>
            <a:off x="7107540" y="2178685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4"/>
                </a:solidFill>
              </a:rPr>
              <a:t>Other</a:t>
            </a:r>
            <a:r>
              <a:rPr lang="fr-FR" b="1" dirty="0" smtClean="0">
                <a:solidFill>
                  <a:schemeClr val="accent4"/>
                </a:solidFill>
              </a:rPr>
              <a:t> user</a:t>
            </a:r>
            <a:endParaRPr lang="fr-FR" b="1" dirty="0">
              <a:solidFill>
                <a:schemeClr val="accent4"/>
              </a:solidFill>
            </a:endParaRPr>
          </a:p>
        </p:txBody>
      </p:sp>
      <p:pic>
        <p:nvPicPr>
          <p:cNvPr id="166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713" y="1887848"/>
            <a:ext cx="756266" cy="7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ZoneTexte 120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23" name="ZoneTexte 122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24" name="ZoneTexte 123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25" name="ZoneTexte 124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26" name="ZoneTexte 125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26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57" name="ZoneTexte 56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ZoneTexte 66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69" name="Connecteur droit avec flèche 68"/>
            <p:cNvCxnSpPr>
              <a:stCxn id="70" idx="3"/>
              <a:endCxn id="57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69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72" name="Connecteur droit avec flèche 71"/>
            <p:cNvCxnSpPr>
              <a:stCxn id="70" idx="3"/>
              <a:endCxn id="58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>
              <a:stCxn id="70" idx="3"/>
              <a:endCxn id="59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>
              <a:stCxn id="71" idx="3"/>
              <a:endCxn id="67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>
              <a:stCxn id="71" idx="3"/>
              <a:endCxn id="68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ZoneTexte 75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77" name="Connecteur droit avec flèche 76"/>
            <p:cNvCxnSpPr>
              <a:stCxn id="76" idx="3"/>
              <a:endCxn id="70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>
              <a:stCxn id="76" idx="3"/>
              <a:endCxn id="71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953400"/>
              </p:ext>
            </p:extLst>
          </p:nvPr>
        </p:nvGraphicFramePr>
        <p:xfrm>
          <a:off x="3311984" y="2330069"/>
          <a:ext cx="3992691" cy="3041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16" name="Visio" r:id="rId6" imgW="7753270" imgH="5953118" progId="Visio.Drawing.15">
                  <p:embed/>
                </p:oleObj>
              </mc:Choice>
              <mc:Fallback>
                <p:oleObj name="Visio" r:id="rId6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11984" y="2330069"/>
                        <a:ext cx="3992691" cy="3041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ZoneTexte 29"/>
          <p:cNvSpPr txBox="1"/>
          <p:nvPr/>
        </p:nvSpPr>
        <p:spPr>
          <a:xfrm>
            <a:off x="2802919" y="2428645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914783" y="228584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3056095" y="2160170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 rot="18889622">
            <a:off x="1903729" y="2276318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4" name="Connecteur droit 33"/>
          <p:cNvCxnSpPr/>
          <p:nvPr/>
        </p:nvCxnSpPr>
        <p:spPr>
          <a:xfrm flipV="1">
            <a:off x="3104779" y="2325131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48615"/>
              </p:ext>
            </p:extLst>
          </p:nvPr>
        </p:nvGraphicFramePr>
        <p:xfrm>
          <a:off x="3320761" y="2311046"/>
          <a:ext cx="3975043" cy="3052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54" name="Visio" r:id="rId5" imgW="7753270" imgH="5953118" progId="Visio.Drawing.15">
                  <p:embed/>
                </p:oleObj>
              </mc:Choice>
              <mc:Fallback>
                <p:oleObj name="Visio" r:id="rId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0761" y="2311046"/>
                        <a:ext cx="3975043" cy="3052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Multiplier 31"/>
          <p:cNvSpPr/>
          <p:nvPr/>
        </p:nvSpPr>
        <p:spPr>
          <a:xfrm>
            <a:off x="5470644" y="3273910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er 32"/>
          <p:cNvSpPr/>
          <p:nvPr/>
        </p:nvSpPr>
        <p:spPr>
          <a:xfrm>
            <a:off x="4007835" y="3267292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62" name="ZoneTexte 61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ZoneTexte 78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ZoneTexte 79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82" name="Connecteur droit avec flèche 81"/>
            <p:cNvCxnSpPr>
              <a:stCxn id="83" idx="3"/>
              <a:endCxn id="62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ZoneTexte 82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84" name="ZoneTexte 83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85" name="Connecteur droit avec flèche 84"/>
            <p:cNvCxnSpPr>
              <a:stCxn id="83" idx="3"/>
              <a:endCxn id="65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/>
            <p:cNvCxnSpPr>
              <a:stCxn id="83" idx="3"/>
              <a:endCxn id="66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>
              <a:stCxn id="84" idx="3"/>
              <a:endCxn id="80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4" idx="3"/>
              <a:endCxn id="81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ZoneTexte 88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90" name="Connecteur droit avec flèche 89"/>
            <p:cNvCxnSpPr>
              <a:stCxn id="89" idx="3"/>
              <a:endCxn id="83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>
              <a:stCxn id="89" idx="3"/>
              <a:endCxn id="84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90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Sequence</a:t>
            </a:r>
            <a:r>
              <a:rPr lang="fr-FR" sz="3600" dirty="0" smtClean="0"/>
              <a:t> of temporal and spatial </a:t>
            </a:r>
            <a:r>
              <a:rPr lang="fr-FR" sz="3600" dirty="0" err="1" smtClean="0"/>
              <a:t>cuts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grpSp>
        <p:nvGrpSpPr>
          <p:cNvPr id="37" name="Groupe 36"/>
          <p:cNvGrpSpPr/>
          <p:nvPr/>
        </p:nvGrpSpPr>
        <p:grpSpPr>
          <a:xfrm>
            <a:off x="2039525" y="1354640"/>
            <a:ext cx="2869682" cy="1673905"/>
            <a:chOff x="2498185" y="2330069"/>
            <a:chExt cx="4806490" cy="3041269"/>
          </a:xfrm>
        </p:grpSpPr>
        <p:grpSp>
          <p:nvGrpSpPr>
            <p:cNvPr id="36" name="Groupe 35"/>
            <p:cNvGrpSpPr/>
            <p:nvPr/>
          </p:nvGrpSpPr>
          <p:grpSpPr>
            <a:xfrm>
              <a:off x="2498185" y="2902313"/>
              <a:ext cx="709216" cy="2137105"/>
              <a:chOff x="2125651" y="2876913"/>
              <a:chExt cx="709216" cy="2137105"/>
            </a:xfrm>
          </p:grpSpPr>
          <p:cxnSp>
            <p:nvCxnSpPr>
              <p:cNvPr id="20" name="Connecteur droit avec flèche 19"/>
              <p:cNvCxnSpPr/>
              <p:nvPr/>
            </p:nvCxnSpPr>
            <p:spPr>
              <a:xfrm flipV="1">
                <a:off x="2464962" y="2876913"/>
                <a:ext cx="353871" cy="5114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>
                <a:off x="2464962" y="3388394"/>
                <a:ext cx="362800" cy="47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2464962" y="3388394"/>
                <a:ext cx="353871" cy="5124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V="1">
                <a:off x="2480890" y="4457421"/>
                <a:ext cx="337943" cy="2891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2480890" y="4746522"/>
                <a:ext cx="353977" cy="2674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V="1">
                <a:off x="2125651" y="3388394"/>
                <a:ext cx="233362" cy="60463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/>
              <p:cNvCxnSpPr/>
              <p:nvPr/>
            </p:nvCxnSpPr>
            <p:spPr>
              <a:xfrm>
                <a:off x="2125651" y="3993031"/>
                <a:ext cx="233362" cy="7534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30" name="Obje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1138179"/>
                </p:ext>
              </p:extLst>
            </p:nvPr>
          </p:nvGraphicFramePr>
          <p:xfrm>
            <a:off x="3311984" y="2330069"/>
            <a:ext cx="3992691" cy="3041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284" name="Visio" r:id="rId4" imgW="7753270" imgH="5953118" progId="Visio.Drawing.15">
                    <p:embed/>
                  </p:oleObj>
                </mc:Choice>
                <mc:Fallback>
                  <p:oleObj name="Visio" r:id="rId4" imgW="7753270" imgH="595311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311984" y="2330069"/>
                          <a:ext cx="3992691" cy="30412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9" name="Connecteur droit 38"/>
          <p:cNvCxnSpPr/>
          <p:nvPr/>
        </p:nvCxnSpPr>
        <p:spPr>
          <a:xfrm>
            <a:off x="3836490" y="1204003"/>
            <a:ext cx="0" cy="197273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358968"/>
              </p:ext>
            </p:extLst>
          </p:nvPr>
        </p:nvGraphicFramePr>
        <p:xfrm>
          <a:off x="5393678" y="4061562"/>
          <a:ext cx="964376" cy="1674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85" name="Visio" r:id="rId7" imgW="3429088" imgH="5953118" progId="Visio.Drawing.15">
                  <p:embed/>
                </p:oleObj>
              </mc:Choice>
              <mc:Fallback>
                <p:oleObj name="Visio" r:id="rId7" imgW="3429088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93678" y="4061562"/>
                        <a:ext cx="964376" cy="1674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017357"/>
              </p:ext>
            </p:extLst>
          </p:nvPr>
        </p:nvGraphicFramePr>
        <p:xfrm>
          <a:off x="7594984" y="1890481"/>
          <a:ext cx="974725" cy="107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86" name="Visio" r:id="rId10" imgW="3429088" imgH="3791093" progId="Visio.Drawing.15">
                  <p:embed/>
                </p:oleObj>
              </mc:Choice>
              <mc:Fallback>
                <p:oleObj name="Visio" r:id="rId10" imgW="3429088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94984" y="1890481"/>
                        <a:ext cx="974725" cy="1077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848539"/>
              </p:ext>
            </p:extLst>
          </p:nvPr>
        </p:nvGraphicFramePr>
        <p:xfrm>
          <a:off x="7303029" y="5854359"/>
          <a:ext cx="864699" cy="684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87" name="Visio" r:id="rId13" imgW="3429088" imgH="2714645" progId="Visio.Drawing.15">
                  <p:embed/>
                </p:oleObj>
              </mc:Choice>
              <mc:Fallback>
                <p:oleObj name="Visio" r:id="rId13" imgW="3429088" imgH="271464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303029" y="5854359"/>
                        <a:ext cx="864699" cy="684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Connecteur droit avec flèche 48"/>
          <p:cNvCxnSpPr/>
          <p:nvPr/>
        </p:nvCxnSpPr>
        <p:spPr>
          <a:xfrm>
            <a:off x="4229813" y="3027232"/>
            <a:ext cx="1417454" cy="78276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flipV="1">
            <a:off x="6457950" y="2676833"/>
            <a:ext cx="1026583" cy="17812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H="1">
            <a:off x="5198533" y="5096933"/>
            <a:ext cx="1259417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 flipV="1">
            <a:off x="8027333" y="1773798"/>
            <a:ext cx="0" cy="1253434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6457950" y="5501523"/>
            <a:ext cx="781050" cy="6951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H="1">
            <a:off x="7604037" y="3001466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8194814" y="3001466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2879184" y="3083144"/>
            <a:ext cx="469683" cy="66758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988196"/>
              </p:ext>
            </p:extLst>
          </p:nvPr>
        </p:nvGraphicFramePr>
        <p:xfrm>
          <a:off x="1993055" y="4061562"/>
          <a:ext cx="1372975" cy="167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88" name="Visio" r:id="rId16" imgW="4867206" imgH="5953118" progId="Visio.Drawing.15">
                  <p:embed/>
                </p:oleObj>
              </mc:Choice>
              <mc:Fallback>
                <p:oleObj name="Visio" r:id="rId16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93055" y="4061562"/>
                        <a:ext cx="1372975" cy="167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9" name="Connecteur droit 78"/>
          <p:cNvCxnSpPr/>
          <p:nvPr/>
        </p:nvCxnSpPr>
        <p:spPr>
          <a:xfrm>
            <a:off x="2819686" y="3931406"/>
            <a:ext cx="0" cy="197273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 flipH="1">
            <a:off x="2084714" y="5795436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2996540" y="5795436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Obje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116029"/>
              </p:ext>
            </p:extLst>
          </p:nvPr>
        </p:nvGraphicFramePr>
        <p:xfrm>
          <a:off x="7239000" y="3616949"/>
          <a:ext cx="565805" cy="1077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89" name="Visio" r:id="rId19" imgW="1990619" imgH="3791093" progId="Visio.Drawing.15">
                  <p:embed/>
                </p:oleObj>
              </mc:Choice>
              <mc:Fallback>
                <p:oleObj name="Visio" r:id="rId19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239000" y="3616949"/>
                        <a:ext cx="565805" cy="1077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518177"/>
              </p:ext>
            </p:extLst>
          </p:nvPr>
        </p:nvGraphicFramePr>
        <p:xfrm>
          <a:off x="8205762" y="3616949"/>
          <a:ext cx="565805" cy="1077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90" name="Visio" r:id="rId22" imgW="1990619" imgH="3791093" progId="Visio.Drawing.15">
                  <p:embed/>
                </p:oleObj>
              </mc:Choice>
              <mc:Fallback>
                <p:oleObj name="Visio" r:id="rId22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205762" y="3616949"/>
                        <a:ext cx="565805" cy="1077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ZoneTexte 87"/>
          <p:cNvSpPr txBox="1"/>
          <p:nvPr/>
        </p:nvSpPr>
        <p:spPr>
          <a:xfrm>
            <a:off x="159408" y="1951119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89" name="ZoneTexte 88"/>
          <p:cNvSpPr txBox="1"/>
          <p:nvPr/>
        </p:nvSpPr>
        <p:spPr>
          <a:xfrm>
            <a:off x="179059" y="4931345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0" name="ZoneTexte 89"/>
          <p:cNvSpPr txBox="1"/>
          <p:nvPr/>
        </p:nvSpPr>
        <p:spPr>
          <a:xfrm>
            <a:off x="5933005" y="208861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1" name="ZoneTexte 90"/>
          <p:cNvSpPr txBox="1"/>
          <p:nvPr/>
        </p:nvSpPr>
        <p:spPr>
          <a:xfrm>
            <a:off x="3825406" y="493134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680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1164375" y="1497711"/>
            <a:ext cx="8011910" cy="4780867"/>
            <a:chOff x="1155538" y="968364"/>
            <a:chExt cx="8011910" cy="4780867"/>
          </a:xfrm>
        </p:grpSpPr>
        <p:graphicFrame>
          <p:nvGraphicFramePr>
            <p:cNvPr id="29" name="Obje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80704"/>
                </p:ext>
              </p:extLst>
            </p:nvPr>
          </p:nvGraphicFramePr>
          <p:xfrm>
            <a:off x="1155538" y="1915222"/>
            <a:ext cx="7928159" cy="3834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002" name="Visio" r:id="rId5" imgW="26727157" imgH="12925458" progId="Visio.Drawing.15">
                    <p:embed/>
                  </p:oleObj>
                </mc:Choice>
                <mc:Fallback>
                  <p:oleObj name="Visio" r:id="rId5" imgW="26727157" imgH="1292545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55538" y="1915222"/>
                          <a:ext cx="7928159" cy="38340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Multiplier 10"/>
            <p:cNvSpPr/>
            <p:nvPr/>
          </p:nvSpPr>
          <p:spPr>
            <a:xfrm>
              <a:off x="3617078" y="5009384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Multiplier 13"/>
            <p:cNvSpPr/>
            <p:nvPr/>
          </p:nvSpPr>
          <p:spPr>
            <a:xfrm>
              <a:off x="4994563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Multiplier 14"/>
            <p:cNvSpPr/>
            <p:nvPr/>
          </p:nvSpPr>
          <p:spPr>
            <a:xfrm>
              <a:off x="2129427" y="5009384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Multiplier 15"/>
            <p:cNvSpPr/>
            <p:nvPr/>
          </p:nvSpPr>
          <p:spPr>
            <a:xfrm>
              <a:off x="4471791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Multiplier 20"/>
            <p:cNvSpPr/>
            <p:nvPr/>
          </p:nvSpPr>
          <p:spPr>
            <a:xfrm>
              <a:off x="7320427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Multiplier 21"/>
            <p:cNvSpPr/>
            <p:nvPr/>
          </p:nvSpPr>
          <p:spPr>
            <a:xfrm>
              <a:off x="7857241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Multiplier 26"/>
            <p:cNvSpPr/>
            <p:nvPr/>
          </p:nvSpPr>
          <p:spPr>
            <a:xfrm>
              <a:off x="7038487" y="3122171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Multiplier 27"/>
            <p:cNvSpPr/>
            <p:nvPr/>
          </p:nvSpPr>
          <p:spPr>
            <a:xfrm>
              <a:off x="8394815" y="3636842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543012" y="1389799"/>
              <a:ext cx="2480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>
                  <a:solidFill>
                    <a:srgbClr val="00B050"/>
                  </a:solidFill>
                </a:rPr>
                <a:t>Avoid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redundant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evaluation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543012" y="1017592"/>
              <a:ext cx="2624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rgbClr val="FF0000"/>
                  </a:solidFill>
                </a:rPr>
                <a:t>Save the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intermediate</a:t>
              </a:r>
              <a:r>
                <a:rPr lang="fr-FR" sz="1400" b="1" dirty="0" smtClean="0">
                  <a:solidFill>
                    <a:srgbClr val="FF000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results</a:t>
              </a:r>
              <a:endParaRPr lang="fr-F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Multiplier 33"/>
            <p:cNvSpPr/>
            <p:nvPr/>
          </p:nvSpPr>
          <p:spPr>
            <a:xfrm>
              <a:off x="6246491" y="968364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Multiplier 34"/>
            <p:cNvSpPr/>
            <p:nvPr/>
          </p:nvSpPr>
          <p:spPr>
            <a:xfrm>
              <a:off x="6246491" y="132994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pSp>
        <p:nvGrpSpPr>
          <p:cNvPr id="31" name="Groupe 30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36" name="Groupe 3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7" name="Connecteur droit avec flèche 3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ZoneTexte 44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46" name="Rectangle 45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765884" y="3736988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5043889" y="3736988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075643"/>
              </p:ext>
            </p:extLst>
          </p:nvPr>
        </p:nvGraphicFramePr>
        <p:xfrm>
          <a:off x="5547056" y="2631020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29" name="Visio" r:id="rId5" imgW="7143904" imgH="5343623" progId="Visio.Drawing.15">
                  <p:embed/>
                </p:oleObj>
              </mc:Choice>
              <mc:Fallback>
                <p:oleObj name="Visio" r:id="rId5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47056" y="2631020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133" y="3400691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150573"/>
              </p:ext>
            </p:extLst>
          </p:nvPr>
        </p:nvGraphicFramePr>
        <p:xfrm>
          <a:off x="1058460" y="2583625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30" name="Visio" r:id="rId9" imgW="7753270" imgH="5953118" progId="Visio.Drawing.15">
                  <p:embed/>
                </p:oleObj>
              </mc:Choice>
              <mc:Fallback>
                <p:oleObj name="Visio" r:id="rId9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58460" y="2583625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225201"/>
              </p:ext>
            </p:extLst>
          </p:nvPr>
        </p:nvGraphicFramePr>
        <p:xfrm>
          <a:off x="2330575" y="2544662"/>
          <a:ext cx="3110728" cy="2326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68" name="Visio" r:id="rId5" imgW="7143904" imgH="5343623" progId="Visio.Drawing.15">
                  <p:embed/>
                </p:oleObj>
              </mc:Choice>
              <mc:Fallback>
                <p:oleObj name="Visio" r:id="rId5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0575" y="2544662"/>
                        <a:ext cx="3110728" cy="2326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46601"/>
              </p:ext>
            </p:extLst>
          </p:nvPr>
        </p:nvGraphicFramePr>
        <p:xfrm>
          <a:off x="5815451" y="2550609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69" name="Visio" r:id="rId8" imgW="7143904" imgH="5343623" progId="Visio.Drawing.15">
                  <p:embed/>
                </p:oleObj>
              </mc:Choice>
              <mc:Fallback>
                <p:oleObj name="Visio" r:id="rId8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15451" y="2550609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0" y="2565249"/>
            <a:ext cx="2249213" cy="2248055"/>
            <a:chOff x="1" y="2544662"/>
            <a:chExt cx="2307713" cy="2581276"/>
          </a:xfrm>
        </p:grpSpPr>
        <p:sp>
          <p:nvSpPr>
            <p:cNvPr id="10" name="ZoneTexte 9"/>
            <p:cNvSpPr txBox="1"/>
            <p:nvPr/>
          </p:nvSpPr>
          <p:spPr>
            <a:xfrm>
              <a:off x="1861640" y="25446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871526" y="307454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861640" y="360443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8197" r="-24590" b="-272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/>
            <p:cNvSpPr txBox="1"/>
            <p:nvPr/>
          </p:nvSpPr>
          <p:spPr>
            <a:xfrm>
              <a:off x="1861640" y="418051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879392" y="475660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16" name="Connecteur droit avec flèche 15"/>
            <p:cNvCxnSpPr>
              <a:stCxn id="17" idx="3"/>
              <a:endCxn id="10" idx="1"/>
            </p:cNvCxnSpPr>
            <p:nvPr/>
          </p:nvCxnSpPr>
          <p:spPr>
            <a:xfrm flipV="1">
              <a:off x="1469858" y="2729328"/>
              <a:ext cx="391782" cy="5293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1041536" y="307405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41536" y="447974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19" name="Connecteur droit avec flèche 18"/>
            <p:cNvCxnSpPr>
              <a:stCxn id="17" idx="3"/>
              <a:endCxn id="11" idx="1"/>
            </p:cNvCxnSpPr>
            <p:nvPr/>
          </p:nvCxnSpPr>
          <p:spPr>
            <a:xfrm>
              <a:off x="1469858" y="3258721"/>
              <a:ext cx="401668" cy="4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7" idx="3"/>
              <a:endCxn id="12" idx="1"/>
            </p:cNvCxnSpPr>
            <p:nvPr/>
          </p:nvCxnSpPr>
          <p:spPr>
            <a:xfrm>
              <a:off x="1469858" y="3258721"/>
              <a:ext cx="391782" cy="530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18" idx="3"/>
              <a:endCxn id="14" idx="1"/>
            </p:cNvCxnSpPr>
            <p:nvPr/>
          </p:nvCxnSpPr>
          <p:spPr>
            <a:xfrm flipV="1">
              <a:off x="1487492" y="4365184"/>
              <a:ext cx="374148" cy="299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18" idx="3"/>
              <a:endCxn id="15" idx="1"/>
            </p:cNvCxnSpPr>
            <p:nvPr/>
          </p:nvCxnSpPr>
          <p:spPr>
            <a:xfrm>
              <a:off x="1487492" y="4664408"/>
              <a:ext cx="391900" cy="276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73473" y="369986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24" name="Connecteur droit avec flèche 23"/>
            <p:cNvCxnSpPr>
              <a:stCxn id="23" idx="3"/>
              <a:endCxn id="17" idx="1"/>
            </p:cNvCxnSpPr>
            <p:nvPr/>
          </p:nvCxnSpPr>
          <p:spPr>
            <a:xfrm flipV="1">
              <a:off x="783173" y="3258721"/>
              <a:ext cx="258363" cy="625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23" idx="3"/>
              <a:endCxn id="18" idx="1"/>
            </p:cNvCxnSpPr>
            <p:nvPr/>
          </p:nvCxnSpPr>
          <p:spPr>
            <a:xfrm>
              <a:off x="783173" y="3884531"/>
              <a:ext cx="258363" cy="7798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Debugging</a:t>
            </a:r>
            <a:r>
              <a:rPr lang="fr-FR" sz="3600" dirty="0" smtClean="0"/>
              <a:t> </a:t>
            </a:r>
            <a:r>
              <a:rPr lang="fr-FR" sz="3600" dirty="0" err="1" smtClean="0"/>
              <a:t>this</a:t>
            </a:r>
            <a:r>
              <a:rPr lang="fr-FR" sz="3600" dirty="0" smtClean="0"/>
              <a:t> application </a:t>
            </a:r>
            <a:r>
              <a:rPr lang="fr-FR" sz="3600" dirty="0" err="1" smtClean="0"/>
              <a:t>is</a:t>
            </a:r>
            <a:r>
              <a:rPr lang="fr-FR" sz="3600" dirty="0" smtClean="0"/>
              <a:t> </a:t>
            </a:r>
            <a:r>
              <a:rPr lang="fr-FR" sz="3600" dirty="0" err="1" smtClean="0"/>
              <a:t>difficult</a:t>
            </a:r>
            <a:r>
              <a:rPr lang="fr-FR" sz="3600" dirty="0" smtClean="0"/>
              <a:t> !</a:t>
            </a:r>
            <a:endParaRPr lang="fr-FR" sz="3600" b="1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666706" y="1790701"/>
            <a:ext cx="7235993" cy="4565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 smtClean="0"/>
              <a:t>Complexity</a:t>
            </a:r>
            <a:r>
              <a:rPr lang="fr-FR" b="1" dirty="0" smtClean="0"/>
              <a:t>: </a:t>
            </a:r>
          </a:p>
          <a:p>
            <a:pPr lvl="1"/>
            <a:r>
              <a:rPr lang="fr-FR" b="1" dirty="0" smtClean="0"/>
              <a:t>100~1000 million </a:t>
            </a:r>
            <a:r>
              <a:rPr lang="fr-FR" dirty="0" err="1" smtClean="0"/>
              <a:t>operations</a:t>
            </a:r>
            <a:r>
              <a:rPr lang="fr-FR" dirty="0" smtClean="0"/>
              <a:t>/second</a:t>
            </a:r>
          </a:p>
          <a:p>
            <a:pPr lvl="1"/>
            <a:r>
              <a:rPr lang="fr-FR" b="1" dirty="0" smtClean="0"/>
              <a:t>30</a:t>
            </a:r>
            <a:r>
              <a:rPr lang="fr-FR" dirty="0" smtClean="0"/>
              <a:t> images/second</a:t>
            </a:r>
          </a:p>
          <a:p>
            <a:pPr lvl="1"/>
            <a:r>
              <a:rPr lang="fr-FR" dirty="0" smtClean="0"/>
              <a:t>~</a:t>
            </a:r>
            <a:r>
              <a:rPr lang="fr-FR" b="1" dirty="0" smtClean="0"/>
              <a:t>10 million </a:t>
            </a:r>
            <a:r>
              <a:rPr lang="fr-FR" dirty="0" err="1" smtClean="0"/>
              <a:t>operations</a:t>
            </a:r>
            <a:r>
              <a:rPr lang="fr-FR" dirty="0" smtClean="0"/>
              <a:t>/image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Trace </a:t>
            </a:r>
            <a:r>
              <a:rPr lang="fr-FR" b="1" dirty="0" err="1" smtClean="0"/>
              <a:t>characteristics</a:t>
            </a:r>
            <a:endParaRPr lang="fr-FR" b="1" dirty="0"/>
          </a:p>
          <a:p>
            <a:pPr lvl="1"/>
            <a:r>
              <a:rPr lang="fr-FR" b="1" dirty="0" smtClean="0"/>
              <a:t>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b="1" dirty="0" smtClean="0"/>
              <a:t>482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pPr lvl="1"/>
            <a:endParaRPr lang="fr-FR" dirty="0"/>
          </a:p>
        </p:txBody>
      </p:sp>
      <p:pic>
        <p:nvPicPr>
          <p:cNvPr id="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72" y="154121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2173732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6" y="1970789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ownload Icon Files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4" y="3377936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803341" y="2508622"/>
            <a:ext cx="935744" cy="406165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5739086" y="3983421"/>
            <a:ext cx="2290817" cy="26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6997258" y="424782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Local perturbation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918072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>
            <a:stCxn id="5" idx="3"/>
          </p:cNvCxnSpPr>
          <p:nvPr/>
        </p:nvCxnSpPr>
        <p:spPr>
          <a:xfrm flipH="1" flipV="1">
            <a:off x="6085491" y="2766372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483367" y="3923508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Ethernet 10 G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s</a:t>
            </a:r>
            <a:r>
              <a:rPr lang="fr-FR" b="1" dirty="0" err="1" smtClean="0">
                <a:solidFill>
                  <a:srgbClr val="FF0000"/>
                </a:solidFill>
              </a:rPr>
              <a:t>rv</a:t>
            </a:r>
            <a:r>
              <a:rPr lang="fr-FR" b="1" dirty="0" smtClean="0">
                <a:solidFill>
                  <a:srgbClr val="FF0000"/>
                </a:solidFill>
              </a:rPr>
              <a:t>/</a:t>
            </a:r>
            <a:r>
              <a:rPr lang="fr-FR" b="1" dirty="0" err="1" smtClean="0">
                <a:solidFill>
                  <a:srgbClr val="FF0000"/>
                </a:solidFill>
              </a:rPr>
              <a:t>srv_data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308103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/>
          <p:nvPr/>
        </p:nvCxnSpPr>
        <p:spPr>
          <a:xfrm flipH="1" flipV="1">
            <a:off x="6059573" y="2151947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7457449" y="3309083"/>
            <a:ext cx="17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Homogeneous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behavior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0426" y="365127"/>
            <a:ext cx="7452273" cy="942976"/>
          </a:xfrm>
        </p:spPr>
        <p:txBody>
          <a:bodyPr>
            <a:normAutofit/>
          </a:bodyPr>
          <a:lstStyle/>
          <a:p>
            <a:r>
              <a:rPr lang="fr-FR" dirty="0" smtClean="0"/>
              <a:t>Publication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127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381001" y="2921000"/>
            <a:ext cx="8521698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solidFill>
                  <a:prstClr val="black"/>
                </a:solidFill>
              </a:rPr>
              <a:t>Dosimont</a:t>
            </a:r>
            <a:r>
              <a:rPr lang="en-US" sz="2000" b="1" dirty="0">
                <a:solidFill>
                  <a:prstClr val="black"/>
                </a:solidFill>
              </a:rPr>
              <a:t>, </a:t>
            </a:r>
            <a:r>
              <a:rPr lang="en-US" sz="2000" b="1" dirty="0" err="1">
                <a:solidFill>
                  <a:prstClr val="black"/>
                </a:solidFill>
              </a:rPr>
              <a:t>Lamarche</a:t>
            </a:r>
            <a:r>
              <a:rPr lang="en-US" sz="2000" b="1" dirty="0">
                <a:solidFill>
                  <a:prstClr val="black"/>
                </a:solidFill>
              </a:rPr>
              <a:t>-Perrin et al. – </a:t>
            </a:r>
            <a:r>
              <a:rPr lang="en-US" sz="2000" dirty="0"/>
              <a:t>A Spatiotemporal Data Aggregation Technique for Performance Analysis of Large-scale Execution Traces, CLUSTER 2014</a:t>
            </a:r>
            <a:endParaRPr lang="fr-FR" sz="2000" dirty="0">
              <a:solidFill>
                <a:prstClr val="black"/>
              </a:solidFill>
            </a:endParaRPr>
          </a:p>
          <a:p>
            <a:endParaRPr lang="fr-FR" sz="20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28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78" y="37254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761294"/>
              </p:ext>
            </p:extLst>
          </p:nvPr>
        </p:nvGraphicFramePr>
        <p:xfrm>
          <a:off x="409721" y="2739435"/>
          <a:ext cx="3361618" cy="299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82" name="Acrobat Document" r:id="rId4" imgW="11020187" imgH="9801088" progId="AcroExch.Document.11">
                  <p:embed/>
                </p:oleObj>
              </mc:Choice>
              <mc:Fallback>
                <p:oleObj name="Acrobat Document" r:id="rId4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9721" y="2739435"/>
                        <a:ext cx="3361618" cy="2990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314" name="Picture 306" descr="Framesoc Workspa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90" y="2739435"/>
            <a:ext cx="4753610" cy="29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4483860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18377" r="45694" b="17862"/>
          <a:stretch/>
        </p:blipFill>
        <p:spPr>
          <a:xfrm rot="5400000">
            <a:off x="5940378" y="401902"/>
            <a:ext cx="1434060" cy="135837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5881947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413270" y="423048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7286718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20" name="Visio" r:id="rId5" imgW="7381893" imgH="4114800" progId="Visio.Drawing.15">
                  <p:embed/>
                </p:oleObj>
              </mc:Choice>
              <mc:Fallback>
                <p:oleObj name="Visio" r:id="rId5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99" name="Visio" r:id="rId5" imgW="7381893" imgH="4114800" progId="Visio.Drawing.15">
                  <p:embed/>
                </p:oleObj>
              </mc:Choice>
              <mc:Fallback>
                <p:oleObj name="Visio" r:id="rId5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35100" y="3378200"/>
            <a:ext cx="7086600" cy="1041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8077200" y="1016000"/>
            <a:ext cx="266700" cy="234950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920774" y="492780"/>
            <a:ext cx="1976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</a:rPr>
              <a:t>Extensions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99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4" name="Visio" r:id="rId5" imgW="7381893" imgH="4114800" progId="Visio.Drawing.15">
                  <p:embed/>
                </p:oleObj>
              </mc:Choice>
              <mc:Fallback>
                <p:oleObj name="Visio" r:id="rId5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9541" y="4449336"/>
            <a:ext cx="1115554" cy="132699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4449338" y="1016000"/>
            <a:ext cx="3222701" cy="343333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608540" y="492780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>
                <a:solidFill>
                  <a:srgbClr val="FF0000"/>
                </a:solidFill>
              </a:rPr>
              <a:t>Extern</a:t>
            </a:r>
            <a:r>
              <a:rPr lang="fr-FR" sz="2800" b="1" dirty="0" smtClean="0">
                <a:solidFill>
                  <a:srgbClr val="FF0000"/>
                </a:solidFill>
              </a:rPr>
              <a:t> </a:t>
            </a:r>
            <a:r>
              <a:rPr lang="fr-FR" sz="2800" b="1" dirty="0" err="1" smtClean="0">
                <a:solidFill>
                  <a:srgbClr val="FF0000"/>
                </a:solidFill>
              </a:rPr>
              <a:t>library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890000" cy="942976"/>
          </a:xfrm>
        </p:spPr>
        <p:txBody>
          <a:bodyPr>
            <a:noAutofit/>
          </a:bodyPr>
          <a:lstStyle/>
          <a:p>
            <a:r>
              <a:rPr lang="fr-FR" sz="3200" dirty="0" err="1" smtClean="0"/>
              <a:t>Visualization</a:t>
            </a:r>
            <a:r>
              <a:rPr lang="fr-FR" sz="3200" dirty="0" smtClean="0"/>
              <a:t> </a:t>
            </a:r>
            <a:r>
              <a:rPr lang="fr-FR" sz="3200" dirty="0" err="1" smtClean="0"/>
              <a:t>does</a:t>
            </a:r>
            <a:r>
              <a:rPr lang="fr-FR" sz="3200" dirty="0" smtClean="0"/>
              <a:t> not help the </a:t>
            </a:r>
            <a:r>
              <a:rPr lang="fr-FR" sz="3200" dirty="0" err="1" smtClean="0"/>
              <a:t>developer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308103"/>
            <a:ext cx="8053917" cy="47143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63057" y="6125518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Only</a:t>
            </a:r>
            <a:r>
              <a:rPr lang="fr-FR" sz="2400" b="1" dirty="0" smtClean="0"/>
              <a:t> 20 000 </a:t>
            </a:r>
            <a:r>
              <a:rPr lang="fr-FR" sz="2400" b="1" dirty="0" err="1" smtClean="0"/>
              <a:t>events</a:t>
            </a:r>
            <a:r>
              <a:rPr lang="fr-FR" sz="2400" b="1" dirty="0" smtClean="0"/>
              <a:t> !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027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65076" y="2182198"/>
            <a:ext cx="2081048" cy="371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6457950" y="2554015"/>
            <a:ext cx="1112375" cy="35840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061032" y="6194620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Keep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track</a:t>
            </a:r>
            <a:r>
              <a:rPr lang="fr-FR" b="1" dirty="0" smtClean="0">
                <a:solidFill>
                  <a:srgbClr val="FF0000"/>
                </a:solidFill>
              </a:rPr>
              <a:t> of the </a:t>
            </a:r>
            <a:r>
              <a:rPr lang="fr-FR" b="1" dirty="0" err="1" smtClean="0">
                <a:solidFill>
                  <a:srgbClr val="FF0000"/>
                </a:solidFill>
              </a:rPr>
              <a:t>context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0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 smtClean="0"/>
              <a:t>Content of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Analysis</a:t>
            </a:r>
            <a:r>
              <a:rPr lang="fr-FR" dirty="0" smtClean="0"/>
              <a:t> Pipeline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740884" y="3044321"/>
              <a:ext cx="1860118" cy="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Trace Reading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7332133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2" name="ZoneTexte 41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cxnSp>
        <p:nvCxnSpPr>
          <p:cNvPr id="42" name="Connecteur droit avec flèche 41"/>
          <p:cNvCxnSpPr/>
          <p:nvPr/>
        </p:nvCxnSpPr>
        <p:spPr>
          <a:xfrm flipH="1">
            <a:off x="3566810" y="1944415"/>
            <a:ext cx="5874" cy="591491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111596" y="2052058"/>
            <a:ext cx="104227" cy="55348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74085" y="1221061"/>
            <a:ext cx="2935968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Query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optimization</a:t>
            </a:r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+</a:t>
            </a:r>
            <a:r>
              <a:rPr lang="fr-FR" sz="2400" b="1" dirty="0" err="1">
                <a:solidFill>
                  <a:srgbClr val="FF0000"/>
                </a:solidFill>
              </a:rPr>
              <a:t>i</a:t>
            </a:r>
            <a:r>
              <a:rPr lang="fr-FR" sz="2400" b="1" dirty="0" err="1" smtClean="0">
                <a:solidFill>
                  <a:srgbClr val="FF0000"/>
                </a:solidFill>
              </a:rPr>
              <a:t>terator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128241" y="1401471"/>
            <a:ext cx="3782284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Microscopic</a:t>
            </a:r>
            <a:r>
              <a:rPr lang="fr-FR" sz="2400" b="1" dirty="0" smtClean="0">
                <a:solidFill>
                  <a:srgbClr val="FF0000"/>
                </a:solidFill>
              </a:rPr>
              <a:t> model cache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cxnSp>
        <p:nvCxnSpPr>
          <p:cNvPr id="46" name="Connecteur droit avec flèche 33"/>
          <p:cNvCxnSpPr/>
          <p:nvPr/>
        </p:nvCxnSpPr>
        <p:spPr>
          <a:xfrm rot="5400000" flipH="1" flipV="1">
            <a:off x="726469" y="3480495"/>
            <a:ext cx="2107352" cy="601614"/>
          </a:xfrm>
          <a:prstGeom prst="curvedConnector3">
            <a:avLst>
              <a:gd name="adj1" fmla="val 50000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67"/>
          <p:cNvCxnSpPr/>
          <p:nvPr/>
        </p:nvCxnSpPr>
        <p:spPr>
          <a:xfrm flipV="1">
            <a:off x="1617396" y="4025899"/>
            <a:ext cx="3610717" cy="944003"/>
          </a:xfrm>
          <a:prstGeom prst="curvedConnector3">
            <a:avLst>
              <a:gd name="adj1" fmla="val 33976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2214562" y="4323807"/>
            <a:ext cx="3013551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Change </a:t>
            </a:r>
            <a:r>
              <a:rPr lang="fr-FR" sz="2400" b="1" dirty="0" err="1" smtClean="0">
                <a:solidFill>
                  <a:srgbClr val="7030A0"/>
                </a:solidFill>
              </a:rPr>
              <a:t>aggregation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438150" y="3777113"/>
            <a:ext cx="1871345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Zoom, </a:t>
            </a:r>
            <a:r>
              <a:rPr lang="fr-FR" sz="2400" b="1" dirty="0" err="1" smtClean="0">
                <a:solidFill>
                  <a:srgbClr val="7030A0"/>
                </a:solidFill>
              </a:rPr>
              <a:t>filter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286737"/>
              </p:ext>
            </p:extLst>
          </p:nvPr>
        </p:nvGraphicFramePr>
        <p:xfrm>
          <a:off x="89691" y="3246437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14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246437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0426" y="365127"/>
            <a:ext cx="7452273" cy="942976"/>
          </a:xfrm>
        </p:spPr>
        <p:txBody>
          <a:bodyPr>
            <a:normAutofit/>
          </a:bodyPr>
          <a:lstStyle/>
          <a:p>
            <a:r>
              <a:rPr lang="fr-FR" dirty="0" smtClean="0"/>
              <a:t>Publications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127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381001" y="2059806"/>
            <a:ext cx="8521698" cy="42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/>
              <a:t>Dosimont</a:t>
            </a:r>
            <a:r>
              <a:rPr lang="en-US" sz="2000" b="1" dirty="0"/>
              <a:t>, </a:t>
            </a:r>
            <a:r>
              <a:rPr lang="en-US" sz="2000" b="1" dirty="0" err="1"/>
              <a:t>Corre</a:t>
            </a:r>
            <a:r>
              <a:rPr lang="en-US" sz="2000" b="1" dirty="0"/>
              <a:t> et al. – </a:t>
            </a:r>
            <a:r>
              <a:rPr lang="en-US" sz="2000" dirty="0" err="1"/>
              <a:t>Ocelotl</a:t>
            </a:r>
            <a:r>
              <a:rPr lang="en-US" sz="2000" dirty="0"/>
              <a:t>: Large Trace Overviews Based on </a:t>
            </a:r>
            <a:r>
              <a:rPr lang="en-US" sz="2000" dirty="0" err="1"/>
              <a:t>Multidimentional</a:t>
            </a:r>
            <a:r>
              <a:rPr lang="en-US" sz="2000" dirty="0"/>
              <a:t> Data Aggregation, IPTW14</a:t>
            </a:r>
          </a:p>
          <a:p>
            <a:r>
              <a:rPr lang="en-US" sz="2000" b="1" dirty="0" err="1"/>
              <a:t>Dosimont</a:t>
            </a:r>
            <a:r>
              <a:rPr lang="en-US" sz="2000" b="1" dirty="0"/>
              <a:t>, Pagano et al. </a:t>
            </a:r>
            <a:r>
              <a:rPr lang="en-US" sz="2000" dirty="0"/>
              <a:t>– Efficient Analysis Methodology for Huge Application Traces, HPCS 2014</a:t>
            </a:r>
          </a:p>
          <a:p>
            <a:r>
              <a:rPr lang="fr-FR" sz="2000" b="1" dirty="0"/>
              <a:t>Pagano, </a:t>
            </a:r>
            <a:r>
              <a:rPr lang="fr-FR" sz="2000" b="1" dirty="0" err="1"/>
              <a:t>Dosimont</a:t>
            </a:r>
            <a:r>
              <a:rPr lang="fr-FR" sz="2000" b="1" dirty="0"/>
              <a:t> et al. </a:t>
            </a:r>
            <a:r>
              <a:rPr lang="fr-FR" sz="2000" dirty="0"/>
              <a:t>– Trace Management and </a:t>
            </a:r>
            <a:r>
              <a:rPr lang="fr-FR" sz="2000" dirty="0" err="1"/>
              <a:t>Analysis</a:t>
            </a:r>
            <a:r>
              <a:rPr lang="fr-FR" sz="2000" dirty="0"/>
              <a:t> for Embedded </a:t>
            </a:r>
            <a:r>
              <a:rPr lang="fr-FR" sz="2000" dirty="0" err="1"/>
              <a:t>Systems</a:t>
            </a:r>
            <a:r>
              <a:rPr lang="fr-FR" sz="2000" dirty="0"/>
              <a:t>, MCSoC’13</a:t>
            </a:r>
          </a:p>
          <a:p>
            <a:r>
              <a:rPr lang="en-US" sz="2000" b="1" dirty="0"/>
              <a:t>Pagano, </a:t>
            </a:r>
            <a:r>
              <a:rPr lang="en-US" sz="2000" b="1" dirty="0" err="1"/>
              <a:t>Dosimont</a:t>
            </a:r>
            <a:r>
              <a:rPr lang="en-US" sz="2000" b="1" dirty="0"/>
              <a:t> et al. </a:t>
            </a:r>
            <a:r>
              <a:rPr lang="en-US" sz="2000" dirty="0"/>
              <a:t>– Trace Management and Analysis for Embedded Systems, RR 8304</a:t>
            </a:r>
            <a:endParaRPr lang="fr-FR" sz="2000" dirty="0"/>
          </a:p>
          <a:p>
            <a:endParaRPr lang="fr-FR" sz="20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370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br>
              <a:rPr lang="fr-FR" dirty="0" smtClean="0"/>
            </a:br>
            <a:r>
              <a:rPr lang="fr-FR" dirty="0" smtClean="0"/>
              <a:t>and Future </a:t>
            </a:r>
            <a:r>
              <a:rPr lang="fr-FR" dirty="0" err="1" smtClean="0"/>
              <a:t>Work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r>
              <a:rPr lang="fr-FR" dirty="0" smtClean="0"/>
              <a:t> of </a:t>
            </a:r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1519766"/>
            <a:ext cx="7452271" cy="3806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 err="1" smtClean="0"/>
              <a:t>Two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overviews</a:t>
            </a:r>
            <a:r>
              <a:rPr lang="fr-FR" sz="2400" b="1" dirty="0" smtClean="0"/>
              <a:t> </a:t>
            </a:r>
            <a:r>
              <a:rPr lang="fr-FR" sz="2400" dirty="0" err="1" smtClean="0"/>
              <a:t>built</a:t>
            </a:r>
            <a:r>
              <a:rPr lang="fr-FR" sz="2400" dirty="0" smtClean="0"/>
              <a:t> </a:t>
            </a:r>
            <a:r>
              <a:rPr lang="fr-FR" sz="2400" dirty="0" err="1" smtClean="0"/>
              <a:t>upon</a:t>
            </a:r>
            <a:r>
              <a:rPr lang="fr-FR" sz="2400" dirty="0" smtClean="0"/>
              <a:t> a data 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method</a:t>
            </a:r>
            <a:endParaRPr lang="fr-FR" sz="2400" dirty="0" smtClean="0"/>
          </a:p>
          <a:p>
            <a:pPr marL="685800" lvl="2">
              <a:spcBef>
                <a:spcPts val="1000"/>
              </a:spcBef>
            </a:pPr>
            <a:r>
              <a:rPr lang="fr-FR" dirty="0" err="1" smtClean="0"/>
              <a:t>Appropriate</a:t>
            </a:r>
            <a:r>
              <a:rPr lang="fr-FR" dirty="0" smtClean="0"/>
              <a:t> </a:t>
            </a:r>
            <a:r>
              <a:rPr lang="fr-FR" b="1" dirty="0" err="1" smtClean="0"/>
              <a:t>metrics</a:t>
            </a:r>
            <a:r>
              <a:rPr lang="fr-FR" dirty="0" smtClean="0"/>
              <a:t> </a:t>
            </a:r>
            <a:r>
              <a:rPr lang="fr-FR" dirty="0"/>
              <a:t>and </a:t>
            </a:r>
            <a:r>
              <a:rPr lang="fr-FR" b="1" dirty="0"/>
              <a:t>structure</a:t>
            </a:r>
            <a:r>
              <a:rPr lang="fr-FR" dirty="0"/>
              <a:t> for trace </a:t>
            </a:r>
            <a:r>
              <a:rPr lang="fr-FR" dirty="0" err="1" smtClean="0"/>
              <a:t>analysis</a:t>
            </a:r>
            <a:endParaRPr lang="fr-FR" sz="2000" dirty="0" smtClean="0"/>
          </a:p>
          <a:p>
            <a:pPr lvl="1"/>
            <a:r>
              <a:rPr lang="fr-FR" sz="2000" b="1" dirty="0" smtClean="0"/>
              <a:t>Temporal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adaptation and </a:t>
            </a:r>
            <a:r>
              <a:rPr lang="fr-FR" sz="2000" dirty="0" err="1" smtClean="0"/>
              <a:t>significant</a:t>
            </a:r>
            <a:r>
              <a:rPr lang="fr-FR" sz="2000" dirty="0" smtClean="0"/>
              <a:t> extension of Lamarche-</a:t>
            </a:r>
            <a:r>
              <a:rPr lang="fr-FR" sz="2000" dirty="0" err="1" smtClean="0"/>
              <a:t>Perrin’s</a:t>
            </a:r>
            <a:r>
              <a:rPr lang="fr-FR" sz="2000" dirty="0" smtClean="0"/>
              <a:t>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Spatiotemporal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new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Visualization</a:t>
            </a:r>
            <a:r>
              <a:rPr lang="fr-FR" sz="2000" b="1" dirty="0" smtClean="0"/>
              <a:t> techniques: </a:t>
            </a:r>
            <a:r>
              <a:rPr lang="fr-FR" sz="2000" dirty="0" smtClean="0"/>
              <a:t>data and </a:t>
            </a:r>
            <a:r>
              <a:rPr lang="fr-FR" sz="2000" dirty="0" err="1" smtClean="0"/>
              <a:t>visual</a:t>
            </a:r>
            <a:r>
              <a:rPr lang="fr-FR" sz="2000" dirty="0" smtClean="0"/>
              <a:t> </a:t>
            </a:r>
            <a:r>
              <a:rPr lang="fr-FR" sz="2000" dirty="0" err="1" smtClean="0"/>
              <a:t>aggregations</a:t>
            </a:r>
            <a:endParaRPr lang="fr-FR" sz="2000" dirty="0" smtClean="0"/>
          </a:p>
          <a:p>
            <a:r>
              <a:rPr lang="fr-FR" sz="2400" b="1" dirty="0" err="1" smtClean="0"/>
              <a:t>Ocelotl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Tool</a:t>
            </a:r>
            <a:endParaRPr lang="fr-FR" sz="2400" b="1" dirty="0" smtClean="0"/>
          </a:p>
          <a:p>
            <a:pPr lvl="1"/>
            <a:r>
              <a:rPr lang="fr-FR" sz="2000" dirty="0" err="1" smtClean="0"/>
              <a:t>Overviews</a:t>
            </a:r>
            <a:endParaRPr lang="fr-FR" sz="2000" dirty="0" smtClean="0"/>
          </a:p>
          <a:p>
            <a:pPr lvl="1"/>
            <a:r>
              <a:rPr lang="fr-FR" sz="2000" b="1" dirty="0" smtClean="0"/>
              <a:t>Interaction</a:t>
            </a:r>
            <a:r>
              <a:rPr lang="fr-FR" sz="2000" dirty="0" smtClean="0"/>
              <a:t> </a:t>
            </a:r>
            <a:r>
              <a:rPr lang="fr-FR" sz="2000" dirty="0" err="1" smtClean="0"/>
              <a:t>features</a:t>
            </a:r>
            <a:endParaRPr lang="fr-FR" sz="2000" dirty="0" smtClean="0"/>
          </a:p>
          <a:p>
            <a:pPr lvl="1"/>
            <a:r>
              <a:rPr lang="fr-FR" sz="2000" dirty="0" smtClean="0"/>
              <a:t>Techniques </a:t>
            </a:r>
            <a:r>
              <a:rPr lang="fr-FR" sz="2000" dirty="0" err="1" smtClean="0"/>
              <a:t>ensuring</a:t>
            </a:r>
            <a:r>
              <a:rPr lang="fr-FR" sz="2000" dirty="0" smtClean="0"/>
              <a:t> </a:t>
            </a:r>
            <a:r>
              <a:rPr lang="fr-FR" sz="2000" b="1" dirty="0" err="1" smtClean="0"/>
              <a:t>interactivity</a:t>
            </a:r>
            <a:r>
              <a:rPr lang="fr-FR" sz="2000" b="1" dirty="0" smtClean="0"/>
              <a:t> performance</a:t>
            </a:r>
          </a:p>
          <a:p>
            <a:pPr lvl="1"/>
            <a:endParaRPr lang="fr-FR" sz="2000" dirty="0" smtClean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63" y="14431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5" y="5709745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 dirty="0"/>
          </a:p>
          <a:p>
            <a:endParaRPr lang="fr-FR" sz="2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450427" y="5875867"/>
            <a:ext cx="7452271" cy="567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2000" b="1" dirty="0" smtClean="0"/>
              <a:t>3 international </a:t>
            </a:r>
            <a:r>
              <a:rPr lang="fr-FR" sz="2000" b="1" dirty="0" err="1" smtClean="0"/>
              <a:t>conferences</a:t>
            </a:r>
            <a:r>
              <a:rPr lang="fr-FR" sz="2000" b="1" dirty="0" smtClean="0"/>
              <a:t>, </a:t>
            </a:r>
            <a:r>
              <a:rPr lang="fr-FR" sz="2000" dirty="0" smtClean="0"/>
              <a:t>1 international venue, </a:t>
            </a:r>
          </a:p>
          <a:p>
            <a:pPr marL="457200" lvl="1" indent="0">
              <a:buNone/>
            </a:pPr>
            <a:r>
              <a:rPr lang="fr-FR" sz="2000" dirty="0" smtClean="0"/>
              <a:t>2 local venues, 3 </a:t>
            </a:r>
            <a:r>
              <a:rPr lang="fr-FR" sz="2000" dirty="0" err="1" smtClean="0"/>
              <a:t>research</a:t>
            </a:r>
            <a:r>
              <a:rPr lang="fr-FR" sz="2000" dirty="0" smtClean="0"/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279363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flow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2" y="4268505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34261" y="3816038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457530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Analysis</a:t>
            </a:r>
            <a:r>
              <a:rPr lang="fr-FR" sz="2400" b="1" dirty="0" smtClean="0"/>
              <a:t> technique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6505630" y="3856893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38" y="3111490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516102"/>
            <a:ext cx="2642477" cy="933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/>
              <a:t>C</a:t>
            </a:r>
            <a:r>
              <a:rPr lang="fr-FR" sz="2400" b="1" dirty="0" err="1" smtClean="0"/>
              <a:t>omplex</a:t>
            </a:r>
            <a:r>
              <a:rPr lang="fr-FR" sz="2400" b="1" dirty="0" smtClean="0"/>
              <a:t> system/</a:t>
            </a:r>
          </a:p>
          <a:p>
            <a:pPr marL="0" indent="0">
              <a:buNone/>
            </a:pPr>
            <a:r>
              <a:rPr lang="fr-FR" sz="2400" b="1" dirty="0" smtClean="0"/>
              <a:t>application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913286" y="3417297"/>
            <a:ext cx="1379126" cy="135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913286" y="4177753"/>
            <a:ext cx="1379126" cy="656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913286" y="4908331"/>
            <a:ext cx="1344615" cy="29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7448618" y="323123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Statistics</a:t>
            </a:r>
            <a:endParaRPr lang="fr-FR" sz="18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7448617" y="3796444"/>
            <a:ext cx="2908159" cy="6002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Automatic</a:t>
            </a:r>
            <a:r>
              <a:rPr lang="fr-FR" sz="1800" b="1" dirty="0" smtClean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approach</a:t>
            </a: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7448618" y="467935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>
                <a:solidFill>
                  <a:srgbClr val="FF0000"/>
                </a:solidFill>
              </a:rPr>
              <a:t>Visualization</a:t>
            </a:r>
            <a:endParaRPr lang="fr-FR" sz="1800" b="1" dirty="0" smtClean="0"/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1824420" y="3131448"/>
            <a:ext cx="6891020" cy="4786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Trace</a:t>
            </a: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945650" y="5415293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Download Icon Files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9" y="2905110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6" y="5549443"/>
            <a:ext cx="1409109" cy="1409109"/>
          </a:xfrm>
          <a:prstGeom prst="rect">
            <a:avLst/>
          </a:prstGeom>
        </p:spPr>
      </p:pic>
      <p:sp>
        <p:nvSpPr>
          <p:cNvPr id="39" name="Espace réservé du contenu 2"/>
          <p:cNvSpPr txBox="1">
            <a:spLocks/>
          </p:cNvSpPr>
          <p:nvPr/>
        </p:nvSpPr>
        <p:spPr>
          <a:xfrm>
            <a:off x="1791409" y="596956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 </a:t>
            </a:r>
            <a:r>
              <a:rPr lang="fr-FR" sz="2400" b="1" dirty="0" err="1" smtClean="0"/>
              <a:t>Problem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solving</a:t>
            </a:r>
            <a:endParaRPr lang="fr-FR" sz="2400" b="1" i="1" dirty="0" smtClean="0"/>
          </a:p>
          <a:p>
            <a:pPr marL="0" indent="0">
              <a:buNone/>
            </a:pPr>
            <a:endParaRPr lang="fr-FR" sz="2400" b="1" i="1" dirty="0" smtClean="0"/>
          </a:p>
        </p:txBody>
      </p:sp>
      <p:pic>
        <p:nvPicPr>
          <p:cNvPr id="103432" name="Picture 8" descr="http://www.google.fr/url?source=imglanding&amp;ct=img&amp;q=https://openclipart.org/image/2400px/svg_to_png/213242/Source-code-icon.png&amp;sa=X&amp;ei=_NhuVYq7CcX1UImRgqAB&amp;ved=0CAkQ8wc&amp;usg=AFQjCNH4kxzUSGRx-U7ZYkG0vzFepilR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5544631"/>
            <a:ext cx="703370" cy="3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eur droit avec flèche 42"/>
          <p:cNvCxnSpPr/>
          <p:nvPr/>
        </p:nvCxnSpPr>
        <p:spPr>
          <a:xfrm flipV="1">
            <a:off x="4996543" y="5754067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contenu 2"/>
          <p:cNvSpPr txBox="1">
            <a:spLocks/>
          </p:cNvSpPr>
          <p:nvPr/>
        </p:nvSpPr>
        <p:spPr>
          <a:xfrm>
            <a:off x="7448619" y="5545900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Source code</a:t>
            </a:r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4996543" y="6228317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4" name="Picture 10" descr="http://www.google.fr/url?source=imglanding&amp;ct=img&amp;q=http://upload.wikimedia.org/wikipedia/en/thumb/b/b6/Drawing_of_Raspberry_Pi_model_A%2B_rev1.1.svg/1280px-Drawing_of_Raspberry_Pi_model_A%2B_rev1.1.svg.png&amp;sa=X&amp;ei=Q9puVbm0Dae_ygPfoYFY&amp;ved=0CAkQ8wc4mQE&amp;usg=AFQjCNFHV_iYN4KMAO2OuJ8SVFlfORPrA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33" y="6098195"/>
            <a:ext cx="1027337" cy="69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Espace réservé du contenu 2"/>
          <p:cNvSpPr txBox="1">
            <a:spLocks/>
          </p:cNvSpPr>
          <p:nvPr/>
        </p:nvSpPr>
        <p:spPr>
          <a:xfrm>
            <a:off x="7448617" y="6168637"/>
            <a:ext cx="2908159" cy="6868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System/</a:t>
            </a:r>
          </a:p>
          <a:p>
            <a:pPr marL="0" indent="0">
              <a:buNone/>
            </a:pPr>
            <a:r>
              <a:rPr lang="fr-FR" sz="1800" b="1" dirty="0" smtClean="0"/>
              <a:t>Platform</a:t>
            </a:r>
          </a:p>
        </p:txBody>
      </p:sp>
      <p:cxnSp>
        <p:nvCxnSpPr>
          <p:cNvPr id="52" name="Connecteur droit 51"/>
          <p:cNvCxnSpPr/>
          <p:nvPr/>
        </p:nvCxnSpPr>
        <p:spPr>
          <a:xfrm>
            <a:off x="4072759" y="5279119"/>
            <a:ext cx="4829938" cy="24974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962032" y="1504823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7414108" y="1296656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Embedded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962032" y="1979073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contenu 2"/>
          <p:cNvSpPr txBox="1">
            <a:spLocks/>
          </p:cNvSpPr>
          <p:nvPr/>
        </p:nvSpPr>
        <p:spPr>
          <a:xfrm>
            <a:off x="7414107" y="200453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Parallel</a:t>
            </a:r>
            <a:endParaRPr lang="fr-FR" sz="1800" b="1" dirty="0" smtClean="0"/>
          </a:p>
        </p:txBody>
      </p:sp>
      <p:cxnSp>
        <p:nvCxnSpPr>
          <p:cNvPr id="68" name="Connecteur droit 67"/>
          <p:cNvCxnSpPr/>
          <p:nvPr/>
        </p:nvCxnSpPr>
        <p:spPr>
          <a:xfrm>
            <a:off x="4913286" y="2867630"/>
            <a:ext cx="398941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0" descr="device, phone, smart, vertica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7638" y="1041484"/>
            <a:ext cx="409336" cy="7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1902407"/>
            <a:ext cx="730094" cy="7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www.gwos.com/wp-content/themes/GroundWork/images/features/icon-visualization.png&amp;sa=X&amp;ei=aBFvVdvMEIaeygPc2oGwAQ&amp;ved=0CAkQ8wc&amp;usg=AFQjCNHnbAkAtYDFVQsZkgRnpSWjDsacFA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12" y="4529727"/>
            <a:ext cx="749392" cy="7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39"/>
          <p:cNvCxnSpPr/>
          <p:nvPr/>
        </p:nvCxnSpPr>
        <p:spPr>
          <a:xfrm flipH="1">
            <a:off x="4072759" y="2873390"/>
            <a:ext cx="840527" cy="1180976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Perspectives: Memory </a:t>
            </a:r>
            <a:r>
              <a:rPr lang="fr-FR" dirty="0" err="1" smtClean="0"/>
              <a:t>Analysis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930148" y="48661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374711" y="43583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653576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7251504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894543" y="49933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467297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512662" y="53110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748963" y="24730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367127" y="25432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367127" y="29695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374711" y="34495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370735" y="39113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6126090" y="4980554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4088202" y="33535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415768"/>
              </p:ext>
            </p:extLst>
          </p:nvPr>
        </p:nvGraphicFramePr>
        <p:xfrm>
          <a:off x="5867396" y="2303450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17" name="Visio" r:id="rId5" imgW="7762747" imgH="5953118" progId="Visio.Drawing.15">
                  <p:embed/>
                </p:oleObj>
              </mc:Choice>
              <mc:Fallback>
                <p:oleObj name="Visio" r:id="rId5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67396" y="2303450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5590" r="21571" b="34921"/>
          <a:stretch/>
        </p:blipFill>
        <p:spPr bwMode="auto">
          <a:xfrm>
            <a:off x="4378891" y="5433154"/>
            <a:ext cx="1422578" cy="136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788" y="5197827"/>
            <a:ext cx="1713749" cy="16757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4000" y="551859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err="1" smtClean="0"/>
              <a:t>Beniamine</a:t>
            </a:r>
            <a:r>
              <a:rPr lang="fr-FR" b="1" dirty="0" smtClean="0"/>
              <a:t>, Corre, </a:t>
            </a:r>
            <a:r>
              <a:rPr lang="fr-FR" b="1" dirty="0" err="1" smtClean="0"/>
              <a:t>Dosimont</a:t>
            </a:r>
            <a:r>
              <a:rPr lang="fr-FR" b="1" dirty="0" smtClean="0"/>
              <a:t> et al</a:t>
            </a:r>
            <a:r>
              <a:rPr lang="fr-FR" dirty="0" smtClean="0"/>
              <a:t>. – Memory Organisation </a:t>
            </a:r>
            <a:r>
              <a:rPr lang="fr-FR" dirty="0" err="1" smtClean="0"/>
              <a:t>Cartography</a:t>
            </a:r>
            <a:r>
              <a:rPr lang="fr-FR" dirty="0" smtClean="0"/>
              <a:t> &amp; </a:t>
            </a:r>
            <a:r>
              <a:rPr lang="fr-FR" dirty="0" err="1" smtClean="0"/>
              <a:t>Analysis</a:t>
            </a:r>
            <a:r>
              <a:rPr lang="fr-FR" dirty="0" smtClean="0"/>
              <a:t>, RR 8694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190" y="2431379"/>
            <a:ext cx="4103422" cy="243475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24124" y="1765118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Hierarchy</a:t>
            </a:r>
            <a:endParaRPr lang="fr-FR" sz="2000" b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5605703" y="1765118"/>
            <a:ext cx="334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Order</a:t>
            </a:r>
            <a:r>
              <a:rPr lang="fr-FR" sz="2000" b="1" dirty="0" smtClean="0"/>
              <a:t> set</a:t>
            </a:r>
            <a:endParaRPr lang="fr-FR" sz="2000" b="1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553174" y="3584967"/>
            <a:ext cx="34925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 smtClean="0"/>
              <a:t>Perspectives: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</a:t>
            </a:r>
            <a:r>
              <a:rPr lang="fr-FR" sz="3200" dirty="0" err="1" smtClean="0"/>
              <a:t>Parallelization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pic>
        <p:nvPicPr>
          <p:cNvPr id="1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76" y="2005010"/>
            <a:ext cx="875108" cy="8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1870149" y="2759470"/>
            <a:ext cx="1459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Microscopic</a:t>
            </a:r>
            <a:endParaRPr lang="fr-FR" sz="1400" b="1" dirty="0" smtClean="0"/>
          </a:p>
          <a:p>
            <a:pPr algn="ctr"/>
            <a:r>
              <a:rPr lang="fr-FR" sz="1400" b="1" dirty="0" err="1" smtClean="0"/>
              <a:t>Representation</a:t>
            </a:r>
            <a:endParaRPr lang="fr-FR" sz="1400" b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07" y="2075099"/>
            <a:ext cx="755816" cy="700867"/>
          </a:xfrm>
          <a:prstGeom prst="rect">
            <a:avLst/>
          </a:prstGeom>
        </p:spPr>
      </p:pic>
      <p:pic>
        <p:nvPicPr>
          <p:cNvPr id="19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44" y="2620951"/>
            <a:ext cx="647956" cy="62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422" y="2620951"/>
            <a:ext cx="664396" cy="6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3531090" y="1493557"/>
            <a:ext cx="968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Quality</a:t>
            </a:r>
            <a:endParaRPr lang="fr-FR" sz="1400" b="1" dirty="0" smtClean="0"/>
          </a:p>
          <a:p>
            <a:pPr algn="ctr"/>
            <a:r>
              <a:rPr lang="fr-FR" sz="1400" b="1" dirty="0" err="1" smtClean="0"/>
              <a:t>Measures</a:t>
            </a:r>
            <a:endParaRPr lang="fr-FR" sz="1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4710203" y="3282690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Best </a:t>
            </a:r>
            <a:r>
              <a:rPr lang="fr-FR" sz="1400" b="1" dirty="0" err="1" smtClean="0"/>
              <a:t>Cut</a:t>
            </a:r>
            <a:endParaRPr lang="fr-FR" sz="1400" b="1" dirty="0" smtClean="0"/>
          </a:p>
          <a:p>
            <a:pPr algn="ctr"/>
            <a:r>
              <a:rPr lang="fr-FR" sz="1400" b="1" dirty="0" smtClean="0"/>
              <a:t>Computation</a:t>
            </a:r>
            <a:endParaRPr lang="fr-FR" sz="1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6245881" y="3282690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Partition</a:t>
            </a:r>
          </a:p>
          <a:p>
            <a:pPr algn="ctr"/>
            <a:r>
              <a:rPr lang="fr-FR" sz="1400" b="1" dirty="0" smtClean="0"/>
              <a:t>Computation</a:t>
            </a:r>
            <a:endParaRPr lang="fr-FR" sz="1400" b="1" dirty="0"/>
          </a:p>
        </p:txBody>
      </p:sp>
      <p:pic>
        <p:nvPicPr>
          <p:cNvPr id="27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217" y="1828700"/>
            <a:ext cx="665914" cy="46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>
            <a:off x="4438196" y="2674481"/>
            <a:ext cx="481324" cy="27043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4454870" y="2069857"/>
            <a:ext cx="473167" cy="21784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5857395" y="2940218"/>
            <a:ext cx="55147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5843816" y="1718787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Quality</a:t>
            </a:r>
            <a:r>
              <a:rPr lang="fr-FR" sz="1400" b="1" dirty="0" smtClean="0"/>
              <a:t> </a:t>
            </a:r>
          </a:p>
          <a:p>
            <a:pPr algn="ctr"/>
            <a:r>
              <a:rPr lang="fr-FR" sz="1400" b="1" dirty="0" err="1" smtClean="0"/>
              <a:t>Curves</a:t>
            </a:r>
            <a:endParaRPr lang="fr-FR" sz="14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441234" y="4004743"/>
            <a:ext cx="431688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Internship</a:t>
            </a:r>
            <a:r>
              <a:rPr lang="fr-FR" b="1" dirty="0" smtClean="0"/>
              <a:t>: </a:t>
            </a:r>
          </a:p>
          <a:p>
            <a:r>
              <a:rPr lang="fr-FR" b="1" dirty="0" smtClean="0"/>
              <a:t>Mary-Andrea </a:t>
            </a:r>
            <a:r>
              <a:rPr lang="fr-FR" b="1" dirty="0" err="1"/>
              <a:t>Rakotomanga</a:t>
            </a:r>
            <a:endParaRPr lang="fr-FR" b="1" dirty="0"/>
          </a:p>
          <a:p>
            <a:endParaRPr lang="fr-FR" sz="1600" dirty="0"/>
          </a:p>
        </p:txBody>
      </p:sp>
      <p:sp>
        <p:nvSpPr>
          <p:cNvPr id="38" name="ZoneTexte 37"/>
          <p:cNvSpPr txBox="1"/>
          <p:nvPr/>
        </p:nvSpPr>
        <p:spPr>
          <a:xfrm>
            <a:off x="254000" y="1282613"/>
            <a:ext cx="308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lpaggreg</a:t>
            </a:r>
            <a:r>
              <a:rPr lang="fr-FR" sz="2400" b="1" dirty="0" smtClean="0"/>
              <a:t> C++ </a:t>
            </a:r>
            <a:r>
              <a:rPr lang="fr-FR" sz="2400" b="1" dirty="0" err="1" smtClean="0"/>
              <a:t>library</a:t>
            </a:r>
            <a:endParaRPr lang="fr-FR" sz="2400" b="1" dirty="0"/>
          </a:p>
        </p:txBody>
      </p:sp>
      <p:cxnSp>
        <p:nvCxnSpPr>
          <p:cNvPr id="40" name="Connecteur droit avec flèche 39"/>
          <p:cNvCxnSpPr>
            <a:stCxn id="18" idx="2"/>
          </p:cNvCxnSpPr>
          <p:nvPr/>
        </p:nvCxnSpPr>
        <p:spPr>
          <a:xfrm>
            <a:off x="4073215" y="2775966"/>
            <a:ext cx="185518" cy="1125422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405157" y="5552809"/>
            <a:ext cx="319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b="1" dirty="0" smtClean="0"/>
              <a:t>: </a:t>
            </a:r>
            <a:r>
              <a:rPr lang="fr-FR" b="1" dirty="0" err="1" smtClean="0"/>
              <a:t>Parallelization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/>
              <a:t>OpenMP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7817777"/>
              </p:ext>
            </p:extLst>
          </p:nvPr>
        </p:nvGraphicFramePr>
        <p:xfrm>
          <a:off x="3664069" y="4382447"/>
          <a:ext cx="4876554" cy="1950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18" name="Acrobat Document" r:id="rId10" imgW="6857824" imgH="2743083" progId="AcroExch.Document.11">
                  <p:embed/>
                </p:oleObj>
              </mc:Choice>
              <mc:Fallback>
                <p:oleObj name="Acrobat Document" r:id="rId10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64069" y="4382447"/>
                        <a:ext cx="4876554" cy="19506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/>
          <p:cNvSpPr/>
          <p:nvPr/>
        </p:nvSpPr>
        <p:spPr>
          <a:xfrm>
            <a:off x="338667" y="3901388"/>
            <a:ext cx="8161865" cy="282008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3112594" y="2425532"/>
            <a:ext cx="55147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Thank</a:t>
            </a:r>
            <a:r>
              <a:rPr lang="fr-FR" b="1" dirty="0" smtClean="0"/>
              <a:t> </a:t>
            </a:r>
            <a:r>
              <a:rPr lang="fr-FR" b="1" dirty="0" err="1" smtClean="0"/>
              <a:t>you</a:t>
            </a:r>
            <a:r>
              <a:rPr lang="fr-FR" b="1" dirty="0" smtClean="0"/>
              <a:t> for </a:t>
            </a:r>
            <a:r>
              <a:rPr lang="fr-FR" b="1" dirty="0" err="1" smtClean="0"/>
              <a:t>your</a:t>
            </a:r>
            <a:r>
              <a:rPr lang="fr-FR" b="1" dirty="0" smtClean="0"/>
              <a:t> attention!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99336" name="Picture 8" descr="C3PO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24669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Fulfilling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Espace réservé du contenu 5"/>
          <p:cNvSpPr txBox="1">
            <a:spLocks/>
          </p:cNvSpPr>
          <p:nvPr/>
        </p:nvSpPr>
        <p:spPr>
          <a:xfrm>
            <a:off x="4016794" y="1568063"/>
            <a:ext cx="48859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 err="1" smtClean="0"/>
              <a:t>Data+visual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aggregations</a:t>
            </a:r>
            <a:endParaRPr lang="fr-FR" sz="16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 smtClean="0"/>
          </a:p>
          <a:p>
            <a:r>
              <a:rPr lang="fr-FR" sz="1600" dirty="0" err="1" smtClean="0"/>
              <a:t>Working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a </a:t>
            </a:r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</a:p>
          <a:p>
            <a:r>
              <a:rPr lang="fr-FR" sz="1600" dirty="0" smtClean="0"/>
              <a:t>Polynomial </a:t>
            </a:r>
            <a:r>
              <a:rPr lang="fr-FR" sz="1600" dirty="0" err="1" smtClean="0"/>
              <a:t>algorithmic</a:t>
            </a:r>
            <a:r>
              <a:rPr lang="fr-FR" sz="1600" dirty="0" smtClean="0"/>
              <a:t> </a:t>
            </a:r>
            <a:r>
              <a:rPr lang="fr-FR" sz="1600" b="1" dirty="0" err="1" smtClean="0"/>
              <a:t>complexity</a:t>
            </a:r>
            <a:endParaRPr lang="fr-FR" sz="1600" b="1" dirty="0" smtClean="0"/>
          </a:p>
          <a:p>
            <a:r>
              <a:rPr lang="fr-FR" sz="1600" dirty="0" smtClean="0"/>
              <a:t>Efficient </a:t>
            </a:r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dirty="0" err="1" smtClean="0"/>
              <a:t>algorithm</a:t>
            </a:r>
            <a:r>
              <a:rPr lang="fr-FR" sz="1600" dirty="0" smtClean="0"/>
              <a:t> </a:t>
            </a:r>
            <a:r>
              <a:rPr lang="fr-FR" sz="1600" b="1" dirty="0" err="1" smtClean="0"/>
              <a:t>implementation</a:t>
            </a:r>
            <a:endParaRPr lang="fr-FR" sz="1600" b="1" dirty="0" smtClean="0"/>
          </a:p>
          <a:p>
            <a:r>
              <a:rPr lang="fr-FR" sz="1600" b="1" dirty="0" err="1" smtClean="0"/>
              <a:t>Ocelotl</a:t>
            </a:r>
            <a:r>
              <a:rPr lang="fr-FR" sz="1600" dirty="0" err="1" smtClean="0"/>
              <a:t>’s</a:t>
            </a:r>
            <a:r>
              <a:rPr lang="fr-FR" sz="1600" dirty="0" smtClean="0"/>
              <a:t> performance (</a:t>
            </a:r>
            <a:r>
              <a:rPr lang="fr-FR" sz="1600" dirty="0" err="1" smtClean="0"/>
              <a:t>queries</a:t>
            </a:r>
            <a:r>
              <a:rPr lang="fr-FR" sz="1600" dirty="0" smtClean="0"/>
              <a:t>, cache)</a:t>
            </a:r>
          </a:p>
          <a:p>
            <a:pPr lvl="2"/>
            <a:endParaRPr lang="fr-FR" sz="1200" dirty="0" smtClean="0"/>
          </a:p>
          <a:p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semantics</a:t>
            </a:r>
            <a:endParaRPr lang="fr-FR" sz="1600" b="1" dirty="0"/>
          </a:p>
          <a:p>
            <a:r>
              <a:rPr lang="fr-FR" sz="1600" dirty="0" smtClean="0"/>
              <a:t>Visual </a:t>
            </a:r>
            <a:r>
              <a:rPr lang="fr-FR" sz="1600" dirty="0" err="1" smtClean="0"/>
              <a:t>aggregate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symbols</a:t>
            </a:r>
            <a:endParaRPr lang="fr-FR" sz="1600" b="1" dirty="0" smtClean="0"/>
          </a:p>
          <a:p>
            <a:r>
              <a:rPr lang="fr-FR" sz="1600" b="1" dirty="0" smtClean="0"/>
              <a:t>Interaction</a:t>
            </a:r>
          </a:p>
          <a:p>
            <a:r>
              <a:rPr lang="fr-FR" sz="1600" b="1" dirty="0" err="1" smtClean="0"/>
              <a:t>Modularity</a:t>
            </a:r>
            <a:r>
              <a:rPr lang="fr-FR" sz="1600" b="1" dirty="0" smtClean="0"/>
              <a:t>: </a:t>
            </a:r>
            <a:r>
              <a:rPr lang="fr-FR" sz="1600" dirty="0" err="1" smtClean="0"/>
              <a:t>metrics</a:t>
            </a:r>
            <a:r>
              <a:rPr lang="fr-FR" sz="1600" dirty="0" smtClean="0"/>
              <a:t>, dimensions, </a:t>
            </a:r>
            <a:r>
              <a:rPr lang="fr-FR" sz="1600" dirty="0" err="1" smtClean="0"/>
              <a:t>visualizations</a:t>
            </a:r>
            <a:endParaRPr lang="fr-FR" sz="1600" dirty="0" smtClean="0"/>
          </a:p>
        </p:txBody>
      </p:sp>
      <p:pic>
        <p:nvPicPr>
          <p:cNvPr id="2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18" y="2153388"/>
            <a:ext cx="446612" cy="4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08" y="1508372"/>
            <a:ext cx="417122" cy="41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343" y="3658167"/>
            <a:ext cx="550852" cy="55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eur droit avec flèche 25"/>
          <p:cNvCxnSpPr/>
          <p:nvPr/>
        </p:nvCxnSpPr>
        <p:spPr>
          <a:xfrm>
            <a:off x="3480767" y="1720217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3480767" y="4014042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3480767" y="239799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5"/>
          <p:cNvSpPr txBox="1">
            <a:spLocks/>
          </p:cNvSpPr>
          <p:nvPr/>
        </p:nvSpPr>
        <p:spPr>
          <a:xfrm>
            <a:off x="2577461" y="1508372"/>
            <a:ext cx="9033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smtClean="0"/>
              <a:t>O1</a:t>
            </a:r>
          </a:p>
          <a:p>
            <a:pPr marL="0" indent="0">
              <a:buNone/>
            </a:pPr>
            <a:endParaRPr lang="fr-FR" sz="1200" b="1" dirty="0"/>
          </a:p>
          <a:p>
            <a:pPr marL="0" indent="0">
              <a:buNone/>
            </a:pPr>
            <a:r>
              <a:rPr lang="fr-FR" sz="2000" b="1" dirty="0" smtClean="0"/>
              <a:t>O2</a:t>
            </a:r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endParaRPr lang="fr-FR" sz="2000" b="1" dirty="0" smtClean="0"/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r>
              <a:rPr lang="fr-FR" sz="2000" b="1" dirty="0" smtClean="0"/>
              <a:t>O3</a:t>
            </a:r>
          </a:p>
        </p:txBody>
      </p:sp>
      <p:pic>
        <p:nvPicPr>
          <p:cNvPr id="18" name="Picture 6" descr="ey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89" y="131590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, zoo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81" y="5643444"/>
            <a:ext cx="722395" cy="71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il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76" y="5677078"/>
            <a:ext cx="842787" cy="6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lis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63" y="5564444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293534" y="5835951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Ocelotl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Analysis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Tool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features</a:t>
            </a:r>
            <a:endParaRPr lang="fr-FR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86267" y="1308104"/>
            <a:ext cx="8813800" cy="40884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86267" y="5564444"/>
            <a:ext cx="8813800" cy="8395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41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</a:t>
            </a:r>
            <a:r>
              <a:rPr lang="fr-FR" b="1" dirty="0" smtClean="0"/>
              <a:t>20 second </a:t>
            </a:r>
            <a:r>
              <a:rPr lang="fr-FR" b="1" dirty="0" err="1" smtClean="0"/>
              <a:t>preprocess</a:t>
            </a:r>
            <a:endParaRPr lang="fr-FR" b="1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b="1" dirty="0" smtClean="0"/>
              <a:t>a few minute </a:t>
            </a:r>
            <a:r>
              <a:rPr lang="fr-FR" b="1" dirty="0" err="1" smtClean="0"/>
              <a:t>preprocess</a:t>
            </a:r>
            <a:endParaRPr lang="fr-FR" b="1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0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28" name="Visio" r:id="rId4" imgW="28155798" imgH="4590881" progId="Visio.Drawing.15">
                  <p:embed/>
                </p:oleObj>
              </mc:Choice>
              <mc:Fallback>
                <p:oleObj name="Visio" r:id="rId4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04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21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2.Interactivity </a:t>
            </a:r>
            <a:r>
              <a:rPr lang="fr-FR" dirty="0"/>
              <a:t>p</a:t>
            </a:r>
            <a:r>
              <a:rPr lang="fr-FR" dirty="0" smtClean="0"/>
              <a:t>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3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22523"/>
            <a:ext cx="7452271" cy="2113753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Adaptation </a:t>
            </a:r>
            <a:r>
              <a:rPr lang="fr-FR" dirty="0" smtClean="0"/>
              <a:t>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methodology</a:t>
            </a:r>
            <a:r>
              <a:rPr lang="fr-FR" dirty="0" smtClean="0"/>
              <a:t> </a:t>
            </a:r>
            <a:r>
              <a:rPr lang="fr-FR" b="1" dirty="0" smtClean="0"/>
              <a:t>to trace </a:t>
            </a:r>
            <a:r>
              <a:rPr lang="fr-FR" b="1" dirty="0" err="1" smtClean="0"/>
              <a:t>analysis</a:t>
            </a:r>
            <a:endParaRPr lang="fr-FR" b="1" dirty="0" smtClean="0"/>
          </a:p>
          <a:p>
            <a:pPr lvl="1"/>
            <a:r>
              <a:rPr lang="fr-FR" dirty="0" smtClean="0"/>
              <a:t>New </a:t>
            </a:r>
            <a:r>
              <a:rPr lang="fr-FR" b="1" dirty="0" smtClean="0"/>
              <a:t>data structures</a:t>
            </a:r>
          </a:p>
          <a:p>
            <a:pPr lvl="1"/>
            <a:r>
              <a:rPr lang="fr-FR" dirty="0" smtClean="0"/>
              <a:t>Design of </a:t>
            </a:r>
            <a:r>
              <a:rPr lang="fr-FR" b="1" dirty="0" err="1" smtClean="0"/>
              <a:t>appropriate</a:t>
            </a:r>
            <a:r>
              <a:rPr lang="fr-FR" b="1" dirty="0" smtClean="0"/>
              <a:t> </a:t>
            </a:r>
            <a:r>
              <a:rPr lang="fr-FR" b="1" dirty="0" err="1" smtClean="0"/>
              <a:t>metrics</a:t>
            </a:r>
            <a:endParaRPr lang="fr-FR" b="1" dirty="0" smtClean="0"/>
          </a:p>
          <a:p>
            <a:pPr lvl="1"/>
            <a:r>
              <a:rPr lang="fr-FR" b="1" dirty="0" smtClean="0"/>
              <a:t>Adaptation</a:t>
            </a:r>
            <a:r>
              <a:rPr lang="fr-FR" dirty="0" smtClean="0"/>
              <a:t> 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b="1" dirty="0" smtClean="0"/>
              <a:t>to </a:t>
            </a:r>
            <a:r>
              <a:rPr lang="fr-FR" b="1" dirty="0" err="1" smtClean="0"/>
              <a:t>these</a:t>
            </a:r>
            <a:r>
              <a:rPr lang="fr-FR" b="1" dirty="0" smtClean="0"/>
              <a:t> data structures</a:t>
            </a:r>
            <a:endParaRPr lang="fr-FR" b="1" dirty="0"/>
          </a:p>
          <a:p>
            <a:pPr lvl="1"/>
            <a:r>
              <a:rPr lang="fr-FR" dirty="0" smtClean="0"/>
              <a:t>Efficient and </a:t>
            </a:r>
            <a:r>
              <a:rPr lang="fr-FR" dirty="0" err="1" smtClean="0"/>
              <a:t>reusable</a:t>
            </a:r>
            <a:r>
              <a:rPr lang="fr-FR" dirty="0" smtClean="0"/>
              <a:t> </a:t>
            </a:r>
            <a:r>
              <a:rPr lang="fr-FR" b="1" dirty="0" err="1" smtClean="0"/>
              <a:t>implementation</a:t>
            </a:r>
            <a:endParaRPr lang="fr-FR" dirty="0" smtClean="0"/>
          </a:p>
          <a:p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of an </a:t>
            </a:r>
            <a:r>
              <a:rPr lang="fr-FR" b="1" dirty="0" smtClean="0"/>
              <a:t>effective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smtClean="0"/>
              <a:t>data and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analysis methodology for huge application </a:t>
            </a:r>
            <a:r>
              <a:rPr lang="en-US" sz="1600" dirty="0" smtClean="0"/>
              <a:t>traces,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err="1"/>
              <a:t>Dosimont</a:t>
            </a:r>
            <a:r>
              <a:rPr lang="en-US" sz="1600" b="1" dirty="0"/>
              <a:t>, </a:t>
            </a:r>
            <a:r>
              <a:rPr lang="en-US" sz="1600" b="1" dirty="0" err="1"/>
              <a:t>Schnorr</a:t>
            </a:r>
            <a:r>
              <a:rPr lang="en-US" sz="1600" b="1" dirty="0"/>
              <a:t>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/>
              <a:t>– A Trace Macroscopic Description based on Time Aggregation, </a:t>
            </a:r>
            <a:r>
              <a:rPr lang="fr-FR" sz="1600" dirty="0"/>
              <a:t>RR </a:t>
            </a:r>
            <a:r>
              <a:rPr lang="fr-FR" sz="1600" dirty="0" smtClean="0"/>
              <a:t>8524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</a:t>
            </a:r>
            <a:r>
              <a:rPr lang="en-US" sz="1600" dirty="0" smtClean="0"/>
              <a:t>et al. 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r>
              <a:rPr lang="fr-FR" sz="1600" b="1" dirty="0" err="1" smtClean="0"/>
              <a:t>Dosimont</a:t>
            </a:r>
            <a:r>
              <a:rPr lang="fr-FR" sz="1600" b="1" dirty="0" smtClean="0"/>
              <a:t>, Huard et al. </a:t>
            </a:r>
            <a:r>
              <a:rPr lang="fr-FR" sz="1600" dirty="0"/>
              <a:t>–</a:t>
            </a:r>
            <a:r>
              <a:rPr lang="fr-FR" sz="1600" dirty="0" smtClean="0"/>
              <a:t> Agrégation pour l’analyse de traces volumineuses, AEP10</a:t>
            </a:r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7225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025461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81" name="Visio" r:id="rId5" imgW="33708891" imgH="8743950" progId="Visio.Drawing.15">
                  <p:embed/>
                </p:oleObj>
              </mc:Choice>
              <mc:Fallback>
                <p:oleObj name="Visio" r:id="rId5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6" y="1378156"/>
            <a:ext cx="7452272" cy="2758050"/>
          </a:xfrm>
        </p:spPr>
        <p:txBody>
          <a:bodyPr>
            <a:noAutofit/>
          </a:bodyPr>
          <a:lstStyle/>
          <a:p>
            <a:r>
              <a:rPr lang="fr-FR" sz="2400" b="1" dirty="0" err="1" smtClean="0"/>
              <a:t>Implementation</a:t>
            </a:r>
            <a:r>
              <a:rPr lang="fr-FR" sz="2400" b="1" dirty="0" smtClean="0"/>
              <a:t> </a:t>
            </a:r>
            <a:r>
              <a:rPr lang="fr-FR" sz="2400" dirty="0" smtClean="0"/>
              <a:t>of the full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pipeline</a:t>
            </a:r>
          </a:p>
          <a:p>
            <a:r>
              <a:rPr lang="fr-FR" sz="2400" b="1" dirty="0" smtClean="0"/>
              <a:t>Interaction </a:t>
            </a:r>
            <a:r>
              <a:rPr lang="fr-FR" sz="2400" b="1" dirty="0" err="1" smtClean="0"/>
              <a:t>mechanisms</a:t>
            </a:r>
            <a:r>
              <a:rPr lang="fr-FR" sz="2400" b="1" dirty="0" smtClean="0"/>
              <a:t> </a:t>
            </a:r>
            <a:r>
              <a:rPr lang="fr-FR" sz="2400" dirty="0" smtClean="0"/>
              <a:t>for the top down </a:t>
            </a:r>
            <a:r>
              <a:rPr lang="fr-FR" sz="2400" dirty="0" err="1" smtClean="0"/>
              <a:t>approach</a:t>
            </a:r>
            <a:endParaRPr lang="fr-FR" sz="2400" dirty="0" smtClean="0"/>
          </a:p>
          <a:p>
            <a:r>
              <a:rPr lang="fr-FR" sz="2400" dirty="0" smtClean="0"/>
              <a:t>Techniques to </a:t>
            </a:r>
            <a:r>
              <a:rPr lang="fr-FR" sz="2400" dirty="0" err="1" smtClean="0"/>
              <a:t>ensure</a:t>
            </a:r>
            <a:r>
              <a:rPr lang="fr-FR" sz="2400" dirty="0" smtClean="0"/>
              <a:t> </a:t>
            </a:r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</a:p>
          <a:p>
            <a:r>
              <a:rPr lang="fr-FR" sz="2400" b="1" dirty="0" err="1" smtClean="0"/>
              <a:t>Modular</a:t>
            </a:r>
            <a:r>
              <a:rPr lang="fr-FR" sz="2400" b="1" dirty="0" smtClean="0"/>
              <a:t> structure</a:t>
            </a:r>
          </a:p>
          <a:p>
            <a:r>
              <a:rPr lang="fr-FR" sz="2400" b="1" dirty="0" err="1" smtClean="0"/>
              <a:t>Framesoc</a:t>
            </a:r>
            <a:r>
              <a:rPr lang="fr-FR" sz="2400" dirty="0" smtClean="0"/>
              <a:t>: </a:t>
            </a:r>
            <a:r>
              <a:rPr lang="fr-FR" sz="2400" dirty="0" err="1" smtClean="0"/>
              <a:t>importers</a:t>
            </a:r>
            <a:r>
              <a:rPr lang="fr-FR" sz="2400" dirty="0" smtClean="0"/>
              <a:t>, </a:t>
            </a:r>
            <a:r>
              <a:rPr lang="fr-FR" sz="2400" dirty="0" err="1" smtClean="0"/>
              <a:t>filters</a:t>
            </a:r>
            <a:r>
              <a:rPr lang="fr-FR" sz="2400" dirty="0" smtClean="0"/>
              <a:t> + expertise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 smtClean="0"/>
              <a:t>Dosimont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Corre</a:t>
            </a:r>
            <a:r>
              <a:rPr lang="en-US" sz="1600" b="1" dirty="0" smtClean="0"/>
              <a:t> et al. – </a:t>
            </a:r>
            <a:r>
              <a:rPr lang="en-US" sz="1600" dirty="0" err="1" smtClean="0"/>
              <a:t>Ocelotl</a:t>
            </a:r>
            <a:r>
              <a:rPr lang="en-US" sz="1600" dirty="0" smtClean="0"/>
              <a:t>: Large Trace Overviews Based on </a:t>
            </a:r>
            <a:r>
              <a:rPr lang="en-US" sz="1600" dirty="0" err="1" smtClean="0"/>
              <a:t>Multidimentional</a:t>
            </a:r>
            <a:r>
              <a:rPr lang="en-US" sz="1600" dirty="0" smtClean="0"/>
              <a:t> Data Aggregation, IPTW14</a:t>
            </a:r>
          </a:p>
          <a:p>
            <a:r>
              <a:rPr lang="en-US" sz="1600" b="1" dirty="0" err="1" smtClean="0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</a:t>
            </a:r>
            <a:r>
              <a:rPr lang="en-US" sz="1600" dirty="0" smtClean="0"/>
              <a:t>nalysis </a:t>
            </a:r>
            <a:r>
              <a:rPr lang="en-US" sz="1600" dirty="0"/>
              <a:t>M</a:t>
            </a:r>
            <a:r>
              <a:rPr lang="en-US" sz="1600" dirty="0" smtClean="0"/>
              <a:t>ethodology </a:t>
            </a:r>
            <a:r>
              <a:rPr lang="en-US" sz="1600" dirty="0"/>
              <a:t>for </a:t>
            </a:r>
            <a:r>
              <a:rPr lang="en-US" sz="1600" dirty="0" smtClean="0"/>
              <a:t>Huge </a:t>
            </a:r>
            <a:r>
              <a:rPr lang="en-US" sz="1600" dirty="0"/>
              <a:t>A</a:t>
            </a:r>
            <a:r>
              <a:rPr lang="en-US" sz="1600" dirty="0" smtClean="0"/>
              <a:t>pplication </a:t>
            </a:r>
            <a:r>
              <a:rPr lang="en-US" sz="1600" dirty="0"/>
              <a:t>T</a:t>
            </a:r>
            <a:r>
              <a:rPr lang="en-US" sz="1600" dirty="0" smtClean="0"/>
              <a:t>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et al. </a:t>
            </a:r>
            <a:r>
              <a:rPr lang="en-US" sz="1600" dirty="0" smtClean="0"/>
              <a:t>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378155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270789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1307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2099733"/>
            <a:ext cx="8648699" cy="4140200"/>
          </a:xfrm>
        </p:spPr>
        <p:txBody>
          <a:bodyPr>
            <a:normAutofit/>
          </a:bodyPr>
          <a:lstStyle/>
          <a:p>
            <a:r>
              <a:rPr lang="fr-FR" dirty="0" err="1" smtClean="0"/>
              <a:t>Implementation</a:t>
            </a:r>
            <a:r>
              <a:rPr lang="fr-FR" b="1" dirty="0" smtClean="0"/>
              <a:t> of the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b="1" dirty="0" err="1" smtClean="0"/>
              <a:t>algorithm</a:t>
            </a:r>
            <a:endParaRPr lang="fr-FR" b="1" dirty="0"/>
          </a:p>
          <a:p>
            <a:pPr lvl="1"/>
            <a:r>
              <a:rPr lang="fr-FR" dirty="0" smtClean="0"/>
              <a:t>Performance, </a:t>
            </a:r>
            <a:r>
              <a:rPr lang="fr-FR" dirty="0" err="1" smtClean="0"/>
              <a:t>reusability</a:t>
            </a:r>
            <a:endParaRPr lang="fr-FR" dirty="0" smtClean="0"/>
          </a:p>
          <a:p>
            <a:r>
              <a:rPr lang="fr-FR" dirty="0" err="1" smtClean="0"/>
              <a:t>Implementation</a:t>
            </a:r>
            <a:r>
              <a:rPr lang="fr-FR" b="1" dirty="0" smtClean="0"/>
              <a:t> </a:t>
            </a:r>
            <a:r>
              <a:rPr lang="fr-FR" dirty="0"/>
              <a:t>of </a:t>
            </a:r>
            <a:r>
              <a:rPr lang="fr-FR" dirty="0" smtClean="0"/>
              <a:t>the </a:t>
            </a:r>
            <a:r>
              <a:rPr lang="fr-FR" b="1" dirty="0" err="1" smtClean="0"/>
              <a:t>overviews</a:t>
            </a:r>
            <a:endParaRPr lang="fr-FR" b="1" dirty="0"/>
          </a:p>
          <a:p>
            <a:r>
              <a:rPr lang="fr-FR" b="1" dirty="0"/>
              <a:t>Interaction </a:t>
            </a:r>
            <a:r>
              <a:rPr lang="fr-FR" b="1" dirty="0" err="1"/>
              <a:t>mechanisms</a:t>
            </a:r>
            <a:r>
              <a:rPr lang="fr-FR" b="1" dirty="0"/>
              <a:t> </a:t>
            </a:r>
            <a:r>
              <a:rPr lang="fr-FR" dirty="0"/>
              <a:t>for the top down </a:t>
            </a:r>
            <a:r>
              <a:rPr lang="fr-FR" dirty="0" err="1"/>
              <a:t>approach</a:t>
            </a:r>
            <a:endParaRPr lang="fr-FR" dirty="0"/>
          </a:p>
          <a:p>
            <a:r>
              <a:rPr lang="fr-FR" dirty="0" err="1" smtClean="0"/>
              <a:t>Ensure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r>
              <a:rPr lang="fr-FR" b="1" dirty="0" smtClean="0"/>
              <a:t> </a:t>
            </a:r>
            <a:r>
              <a:rPr lang="fr-FR" b="1" dirty="0"/>
              <a:t>performance</a:t>
            </a:r>
          </a:p>
          <a:p>
            <a:r>
              <a:rPr lang="fr-FR" b="1" dirty="0" err="1" smtClean="0"/>
              <a:t>Evolutivity</a:t>
            </a:r>
            <a:r>
              <a:rPr lang="fr-FR" b="1" dirty="0" smtClean="0"/>
              <a:t>, </a:t>
            </a:r>
            <a:r>
              <a:rPr lang="fr-FR" b="1" dirty="0" err="1" smtClean="0"/>
              <a:t>pluggability</a:t>
            </a:r>
            <a:endParaRPr lang="fr-FR" b="1" dirty="0"/>
          </a:p>
          <a:p>
            <a:pPr lvl="1"/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975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white"/>
                </a:solidFill>
              </a:rPr>
              <a:pPr/>
              <a:t>82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3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9143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5630333" y="4555067"/>
            <a:ext cx="1761067" cy="1964266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4766733" y="6488668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Information gain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7416050" y="4893734"/>
            <a:ext cx="584950" cy="1645179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718362" y="6488668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6"/>
                </a:solidFill>
              </a:rPr>
              <a:t>Complexity</a:t>
            </a:r>
            <a:r>
              <a:rPr lang="fr-FR" b="1" dirty="0" smtClean="0">
                <a:solidFill>
                  <a:schemeClr val="accent6"/>
                </a:solidFill>
              </a:rPr>
              <a:t> gain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5630333" y="1140617"/>
            <a:ext cx="736600" cy="186505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051488" y="74960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Statistics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319796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p=0.96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73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p=0.88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</p:spTree>
    <p:extLst>
      <p:ext uri="{BB962C8B-B14F-4D97-AF65-F5344CB8AC3E}">
        <p14:creationId xmlns:p14="http://schemas.microsoft.com/office/powerpoint/2010/main" val="30283891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p=0.47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18409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016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p=0.24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43810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462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p=0.09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42" y="1235344"/>
            <a:ext cx="8275916" cy="50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7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74" name="Visio" r:id="rId5" imgW="33708891" imgH="8743950" progId="Visio.Drawing.15">
                  <p:embed/>
                </p:oleObj>
              </mc:Choice>
              <mc:Fallback>
                <p:oleObj name="Visio" r:id="rId5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sp>
        <p:nvSpPr>
          <p:cNvPr id="19" name="Ellipse 18"/>
          <p:cNvSpPr/>
          <p:nvPr/>
        </p:nvSpPr>
        <p:spPr>
          <a:xfrm>
            <a:off x="4370606" y="2761140"/>
            <a:ext cx="1967131" cy="271121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2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4" y="1241183"/>
            <a:ext cx="8280232" cy="50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519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790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65333" y="2074333"/>
            <a:ext cx="2473479" cy="31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4917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7" y="1260930"/>
            <a:ext cx="8367846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244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p=0.79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6" y="1260930"/>
            <a:ext cx="8367847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92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96597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4842933" y="2895600"/>
            <a:ext cx="516467" cy="618067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5359401" y="2709333"/>
            <a:ext cx="931332" cy="364067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4707467" y="4351867"/>
            <a:ext cx="584200" cy="465666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/>
          <p:cNvCxnSpPr>
            <a:endCxn id="13" idx="5"/>
          </p:cNvCxnSpPr>
          <p:nvPr/>
        </p:nvCxnSpPr>
        <p:spPr>
          <a:xfrm flipH="1" flipV="1">
            <a:off x="5206113" y="4749338"/>
            <a:ext cx="1084622" cy="795272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290733" y="535784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Writing</a:t>
            </a:r>
            <a:r>
              <a:rPr lang="fr-FR" b="1" dirty="0" smtClean="0">
                <a:solidFill>
                  <a:srgbClr val="FF0000"/>
                </a:solidFill>
              </a:rPr>
              <a:t> on USB </a:t>
            </a:r>
            <a:r>
              <a:rPr lang="fr-FR" b="1" dirty="0" err="1" smtClean="0">
                <a:solidFill>
                  <a:srgbClr val="FF0000"/>
                </a:solidFill>
              </a:rPr>
              <a:t>disk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290733" y="2481630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sys_write</a:t>
            </a:r>
            <a:r>
              <a:rPr lang="fr-FR" b="1" dirty="0" smtClean="0">
                <a:solidFill>
                  <a:srgbClr val="FF0000"/>
                </a:solidFill>
              </a:rPr>
              <a:t>() </a:t>
            </a:r>
            <a:r>
              <a:rPr lang="fr-FR" b="1" dirty="0" err="1" smtClean="0">
                <a:solidFill>
                  <a:srgbClr val="FF0000"/>
                </a:solidFill>
              </a:rPr>
              <a:t>blocked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25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9659</TotalTime>
  <Words>3386</Words>
  <Application>Microsoft Office PowerPoint</Application>
  <PresentationFormat>Affichage à l'écran (4:3)</PresentationFormat>
  <Paragraphs>1136</Paragraphs>
  <Slides>96</Slides>
  <Notes>58</Notes>
  <HiddenSlides>0</HiddenSlides>
  <MMClips>1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96</vt:i4>
      </vt:variant>
    </vt:vector>
  </HeadingPairs>
  <TitlesOfParts>
    <vt:vector size="104" baseType="lpstr">
      <vt:lpstr>Aller</vt:lpstr>
      <vt:lpstr>Arial</vt:lpstr>
      <vt:lpstr>Calibri</vt:lpstr>
      <vt:lpstr>Cambria Math</vt:lpstr>
      <vt:lpstr>Star Jedi Logo MonoLine</vt:lpstr>
      <vt:lpstr>Office Theme</vt:lpstr>
      <vt:lpstr>Visio</vt:lpstr>
      <vt:lpstr>Acrobat Document</vt:lpstr>
      <vt:lpstr>Agrégation spatiotemporelle pour la visualisation de traces d’exécution</vt:lpstr>
      <vt:lpstr>Context</vt:lpstr>
      <vt:lpstr>TS Record use case</vt:lpstr>
      <vt:lpstr>May the quality of service be with you</vt:lpstr>
      <vt:lpstr>Debugging this application is difficult !</vt:lpstr>
      <vt:lpstr>Visualization does not help the developer</vt:lpstr>
      <vt:lpstr>Analysis flow</vt:lpstr>
      <vt:lpstr>Space time diagram</vt:lpstr>
      <vt:lpstr>Space time diagram</vt:lpstr>
      <vt:lpstr>Necessity of the top down approach</vt:lpstr>
      <vt:lpstr>Examples of tools using Gantt chart</vt:lpstr>
      <vt:lpstr>Overviews are not satisfying</vt:lpstr>
      <vt:lpstr>Présentation PowerPoint</vt:lpstr>
      <vt:lpstr>O3.Analyst Capabilities</vt:lpstr>
      <vt:lpstr>How to build a good overview?</vt:lpstr>
      <vt:lpstr>Outline</vt:lpstr>
      <vt:lpstr>Temporal Overview</vt:lpstr>
      <vt:lpstr>Interest of Temporal Analysis</vt:lpstr>
      <vt:lpstr>Interest of Temporal Analysis</vt:lpstr>
      <vt:lpstr>Interest of Temporal Analysis</vt:lpstr>
      <vt:lpstr>Aggregation method</vt:lpstr>
      <vt:lpstr>Partition and aggregation pipeline</vt:lpstr>
      <vt:lpstr>How to choose the « good » partitions?</vt:lpstr>
      <vt:lpstr>Complexity reduction</vt:lpstr>
      <vt:lpstr>Information loss</vt:lpstr>
      <vt:lpstr>Parametrized Information Criterion</vt:lpstr>
      <vt:lpstr>Constrain the partition</vt:lpstr>
      <vt:lpstr>Difficulties </vt:lpstr>
      <vt:lpstr>Discretize and fill the microscopic model</vt:lpstr>
      <vt:lpstr>Visualize the trace abstraction</vt:lpstr>
      <vt:lpstr>Stacked bar chart visual aggregation</vt:lpstr>
      <vt:lpstr>Publications</vt:lpstr>
      <vt:lpstr>TS Record Analysis Demonstration</vt:lpstr>
      <vt:lpstr>Compliance with the top down approach</vt:lpstr>
      <vt:lpstr>Analysis of parallel applications</vt:lpstr>
      <vt:lpstr>LU class C (700 processes) on G5K</vt:lpstr>
      <vt:lpstr>Particularities of parallel applications</vt:lpstr>
      <vt:lpstr>Structure of the resources</vt:lpstr>
      <vt:lpstr>Influence of the hierarchy</vt:lpstr>
      <vt:lpstr>Influence of the hierarchy</vt:lpstr>
      <vt:lpstr>Influence of the hierarchy</vt:lpstr>
      <vt:lpstr>Spatiotemporal Overview</vt:lpstr>
      <vt:lpstr>Aggregate the microscopic model</vt:lpstr>
      <vt:lpstr>Forbidden Aggregates</vt:lpstr>
      <vt:lpstr>Sequence of temporal and spatial cuts</vt:lpstr>
      <vt:lpstr>Best Cut Algorithm: dynamic programming</vt:lpstr>
      <vt:lpstr>Visualize the abstraction</vt:lpstr>
      <vt:lpstr>Visual aggregation</vt:lpstr>
      <vt:lpstr>LU class C (700 processes) on G5K</vt:lpstr>
      <vt:lpstr>LU class C (700 processes) on G5K</vt:lpstr>
      <vt:lpstr>LU class C (700 processes) on G5K</vt:lpstr>
      <vt:lpstr>LU class C (700 processes) on G5K</vt:lpstr>
      <vt:lpstr>LU class C (700 processes) on G5K</vt:lpstr>
      <vt:lpstr>Publication</vt:lpstr>
      <vt:lpstr>Implementation: Ocelotl Analysis Tool</vt:lpstr>
      <vt:lpstr>Framesoc</vt:lpstr>
      <vt:lpstr>Ocelotl</vt:lpstr>
      <vt:lpstr>Ocelotl</vt:lpstr>
      <vt:lpstr>Ocelotl</vt:lpstr>
      <vt:lpstr>Constrained zoom</vt:lpstr>
      <vt:lpstr>Constrained zoom</vt:lpstr>
      <vt:lpstr>Content of visual aggregates</vt:lpstr>
      <vt:lpstr>Analysis Pipeline </vt:lpstr>
      <vt:lpstr>Avoid useless recomputation during interaction</vt:lpstr>
      <vt:lpstr>Improving trace reading </vt:lpstr>
      <vt:lpstr>Microscopic Model Cache</vt:lpstr>
      <vt:lpstr>Publications</vt:lpstr>
      <vt:lpstr>Conclusion and Future Work</vt:lpstr>
      <vt:lpstr>Summary of my contributions</vt:lpstr>
      <vt:lpstr>Perspectives: Memory Analysis</vt:lpstr>
      <vt:lpstr>Perspectives: Algorithm Parallelization</vt:lpstr>
      <vt:lpstr>Thank you for your attention!</vt:lpstr>
      <vt:lpstr>Backup</vt:lpstr>
      <vt:lpstr>Fulfilling Top Down Approach</vt:lpstr>
      <vt:lpstr>In practice…</vt:lpstr>
      <vt:lpstr>O1.Visualization support</vt:lpstr>
      <vt:lpstr>O1.Visualization support</vt:lpstr>
      <vt:lpstr>O2.Interactivity performance</vt:lpstr>
      <vt:lpstr>My contributions</vt:lpstr>
      <vt:lpstr>My contributions</vt:lpstr>
      <vt:lpstr>Difficulties </vt:lpstr>
      <vt:lpstr>TS Record Analysis Demonstration</vt:lpstr>
      <vt:lpstr>Overview p=1</vt:lpstr>
      <vt:lpstr>Overview p=1</vt:lpstr>
      <vt:lpstr>Overview p=0.96</vt:lpstr>
      <vt:lpstr>Overview p=0.88</vt:lpstr>
      <vt:lpstr>Overview p=0.47</vt:lpstr>
      <vt:lpstr>Overview p=0.24</vt:lpstr>
      <vt:lpstr>Overview p=0.09</vt:lpstr>
      <vt:lpstr>Overview p=0</vt:lpstr>
      <vt:lpstr>Selection p=0.25</vt:lpstr>
      <vt:lpstr>Selection p=0.25</vt:lpstr>
      <vt:lpstr>Zoom p=1</vt:lpstr>
      <vt:lpstr>Zoom p=0.79</vt:lpstr>
      <vt:lpstr>Space-time diagram</vt:lpstr>
      <vt:lpstr>Space-time diagram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840</cp:revision>
  <dcterms:created xsi:type="dcterms:W3CDTF">2015-05-04T13:17:04Z</dcterms:created>
  <dcterms:modified xsi:type="dcterms:W3CDTF">2015-06-06T20:22:36Z</dcterms:modified>
</cp:coreProperties>
</file>